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activeX/activeX1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DCAF1A-DD38-487A-B00E-B1061DA7D52E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41A093-4F99-4ECF-B4F5-10E936B3AB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241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本资料来自于资源最齐全的２１世纪教育网</a:t>
            </a:r>
            <a:r>
              <a:rPr lang="en-US" altLang="zh-CN" smtClean="0"/>
              <a:t>www.21cnjy.com</a:t>
            </a:r>
            <a:endParaRPr lang="zh-CN" altLang="en-US" smtClean="0"/>
          </a:p>
        </p:txBody>
      </p:sp>
      <p:sp>
        <p:nvSpPr>
          <p:cNvPr id="3584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algn="r" eaLnBrk="1" hangingPunct="1"/>
            <a:fld id="{2411FE56-4C32-4B73-B1B1-9F0BAFDED68D}" type="slidenum">
              <a:rPr lang="zh-CN" altLang="en-US" sz="1200">
                <a:latin typeface="Times New Roman" pitchFamily="18" charset="0"/>
              </a:rPr>
              <a:pPr algn="r" eaLnBrk="1" hangingPunct="1"/>
              <a:t>6</a:t>
            </a:fld>
            <a:endParaRPr lang="en-US" altLang="zh-CN" sz="1200">
              <a:latin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2450" y="214313"/>
            <a:ext cx="8215313" cy="79533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52450" y="1133475"/>
            <a:ext cx="4030663" cy="51006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735513" y="1133475"/>
            <a:ext cx="4032250" cy="24733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735513" y="3759200"/>
            <a:ext cx="4032250" cy="24749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CE5AD-FB45-4286-B7DC-4E9402AD9444}" type="datetimeFigureOut">
              <a:rPr lang="zh-CN" altLang="en-US"/>
              <a:pPr>
                <a:defRPr/>
              </a:pPr>
              <a:t>2018/11/7</a:t>
            </a:fld>
            <a:endParaRPr lang="en-US"/>
          </a:p>
        </p:txBody>
      </p:sp>
      <p:sp>
        <p:nvSpPr>
          <p:cNvPr id="7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8697E-2E4D-4655-A7BB-72971FB6800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63536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4"/>
          <p:cNvSpPr txBox="1">
            <a:spLocks noChangeArrowheads="1"/>
          </p:cNvSpPr>
          <p:nvPr/>
        </p:nvSpPr>
        <p:spPr bwMode="auto">
          <a:xfrm>
            <a:off x="196850" y="188913"/>
            <a:ext cx="76644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408"/>
                </a:solidFill>
                <a:latin typeface="楷体_GB2312" pitchFamily="49" charset="-122"/>
              </a:rPr>
              <a:t>1</a:t>
            </a:r>
            <a:r>
              <a:rPr lang="zh-CN" altLang="en-US" sz="2800" b="1">
                <a:solidFill>
                  <a:srgbClr val="000408"/>
                </a:solidFill>
                <a:latin typeface="楷体_GB2312" pitchFamily="49" charset="-122"/>
              </a:rPr>
              <a:t>、植物细胞特有的能量转换器是</a:t>
            </a:r>
            <a:r>
              <a:rPr lang="zh-CN" altLang="en-US" sz="2800" b="1" u="sng">
                <a:solidFill>
                  <a:srgbClr val="000408"/>
                </a:solidFill>
                <a:latin typeface="楷体_GB2312" pitchFamily="49" charset="-122"/>
              </a:rPr>
              <a:t>           。</a:t>
            </a:r>
          </a:p>
        </p:txBody>
      </p:sp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179388" y="765175"/>
            <a:ext cx="91281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408"/>
                </a:solidFill>
                <a:latin typeface="楷体_GB2312" pitchFamily="49" charset="-122"/>
              </a:rPr>
              <a:t>2</a:t>
            </a:r>
            <a:r>
              <a:rPr lang="zh-CN" altLang="en-US" sz="2800" b="1">
                <a:solidFill>
                  <a:srgbClr val="000408"/>
                </a:solidFill>
                <a:latin typeface="楷体_GB2312" pitchFamily="49" charset="-122"/>
              </a:rPr>
              <a:t>、动植物细胞都有的能量转化器是</a:t>
            </a:r>
            <a:r>
              <a:rPr lang="zh-CN" altLang="en-US" sz="2800" b="1" u="sng">
                <a:solidFill>
                  <a:srgbClr val="000408"/>
                </a:solidFill>
                <a:latin typeface="楷体_GB2312" pitchFamily="49" charset="-122"/>
              </a:rPr>
              <a:t>                 。</a:t>
            </a:r>
            <a:endParaRPr lang="en-US" sz="2800" b="1" u="sng">
              <a:solidFill>
                <a:srgbClr val="000408"/>
              </a:solidFill>
              <a:latin typeface="楷体_GB2312" pitchFamily="49" charset="-122"/>
            </a:endParaRPr>
          </a:p>
        </p:txBody>
      </p:sp>
      <p:sp>
        <p:nvSpPr>
          <p:cNvPr id="6148" name="TextBox 6"/>
          <p:cNvSpPr txBox="1">
            <a:spLocks noChangeArrowheads="1"/>
          </p:cNvSpPr>
          <p:nvPr/>
        </p:nvSpPr>
        <p:spPr bwMode="auto">
          <a:xfrm>
            <a:off x="195263" y="1268413"/>
            <a:ext cx="8947150" cy="222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408"/>
                </a:solidFill>
                <a:latin typeface="楷体_GB2312" pitchFamily="49" charset="-122"/>
              </a:rPr>
              <a:t>3</a:t>
            </a:r>
            <a:r>
              <a:rPr lang="zh-CN" altLang="en-US" sz="2800" b="1">
                <a:solidFill>
                  <a:srgbClr val="000408"/>
                </a:solidFill>
                <a:latin typeface="楷体_GB2312" pitchFamily="49" charset="-122"/>
              </a:rPr>
              <a:t>、叶绿体将</a:t>
            </a:r>
            <a:r>
              <a:rPr lang="zh-CN" altLang="en-US" sz="2800" b="1" u="sng">
                <a:solidFill>
                  <a:srgbClr val="000408"/>
                </a:solidFill>
                <a:latin typeface="楷体_GB2312" pitchFamily="49" charset="-122"/>
              </a:rPr>
              <a:t>      </a:t>
            </a:r>
            <a:r>
              <a:rPr lang="zh-CN" altLang="en-US" sz="2800" b="1">
                <a:solidFill>
                  <a:srgbClr val="000408"/>
                </a:solidFill>
                <a:latin typeface="楷体_GB2312" pitchFamily="49" charset="-122"/>
              </a:rPr>
              <a:t>转变为</a:t>
            </a:r>
            <a:r>
              <a:rPr lang="zh-CN" altLang="en-US" sz="2800" b="1" u="sng">
                <a:solidFill>
                  <a:srgbClr val="000408"/>
                </a:solidFill>
                <a:latin typeface="楷体_GB2312" pitchFamily="49" charset="-122"/>
              </a:rPr>
              <a:t>          </a:t>
            </a:r>
            <a:r>
              <a:rPr lang="zh-CN" altLang="en-US" sz="2800" b="1">
                <a:solidFill>
                  <a:srgbClr val="000408"/>
                </a:solidFill>
                <a:latin typeface="楷体_GB2312" pitchFamily="49" charset="-122"/>
              </a:rPr>
              <a:t>，并将化学能储存</a:t>
            </a:r>
          </a:p>
          <a:p>
            <a:pPr eaLnBrk="1" hangingPunct="1"/>
            <a:r>
              <a:rPr lang="zh-CN" altLang="en-US" sz="2800" b="1">
                <a:solidFill>
                  <a:srgbClr val="000408"/>
                </a:solidFill>
                <a:latin typeface="楷体_GB2312" pitchFamily="49" charset="-122"/>
              </a:rPr>
              <a:t>在它所制造的 </a:t>
            </a:r>
            <a:r>
              <a:rPr lang="zh-CN" altLang="en-US" sz="2800" b="1" u="sng">
                <a:solidFill>
                  <a:srgbClr val="000408"/>
                </a:solidFill>
                <a:latin typeface="楷体_GB2312" pitchFamily="49" charset="-122"/>
              </a:rPr>
              <a:t>       </a:t>
            </a:r>
            <a:r>
              <a:rPr lang="zh-CN" altLang="en-US" sz="2800" b="1">
                <a:solidFill>
                  <a:srgbClr val="000408"/>
                </a:solidFill>
                <a:latin typeface="楷体_GB2312" pitchFamily="49" charset="-122"/>
              </a:rPr>
              <a:t>中。</a:t>
            </a:r>
          </a:p>
          <a:p>
            <a:pPr eaLnBrk="1" hangingPunct="1"/>
            <a:r>
              <a:rPr lang="zh-CN" altLang="en-US" sz="2800" b="1">
                <a:solidFill>
                  <a:srgbClr val="000408"/>
                </a:solidFill>
                <a:latin typeface="楷体_GB2312" pitchFamily="49" charset="-122"/>
              </a:rPr>
              <a:t>  线粒体可分解细胞中的 </a:t>
            </a:r>
            <a:r>
              <a:rPr lang="zh-CN" altLang="en-US" sz="2800" b="1" u="sng">
                <a:solidFill>
                  <a:srgbClr val="000408"/>
                </a:solidFill>
                <a:latin typeface="楷体_GB2312" pitchFamily="49" charset="-122"/>
              </a:rPr>
              <a:t>       </a:t>
            </a:r>
            <a:r>
              <a:rPr lang="zh-CN" altLang="en-US" sz="2800" b="1">
                <a:solidFill>
                  <a:srgbClr val="000408"/>
                </a:solidFill>
                <a:latin typeface="楷体_GB2312" pitchFamily="49" charset="-122"/>
              </a:rPr>
              <a:t>，将其中储存的</a:t>
            </a:r>
            <a:r>
              <a:rPr lang="zh-CN" altLang="en-US" sz="2800" b="1" u="sng">
                <a:solidFill>
                  <a:srgbClr val="000408"/>
                </a:solidFill>
                <a:latin typeface="楷体_GB2312" pitchFamily="49" charset="-122"/>
              </a:rPr>
              <a:t>     </a:t>
            </a:r>
          </a:p>
          <a:p>
            <a:pPr eaLnBrk="1" hangingPunct="1"/>
            <a:r>
              <a:rPr lang="zh-CN" altLang="en-US" sz="2800" b="1">
                <a:solidFill>
                  <a:srgbClr val="000408"/>
                </a:solidFill>
                <a:latin typeface="楷体_GB2312" pitchFamily="49" charset="-122"/>
              </a:rPr>
              <a:t>释放出来，供细胞利用。</a:t>
            </a:r>
          </a:p>
          <a:p>
            <a:pPr eaLnBrk="1" hangingPunct="1"/>
            <a:r>
              <a:rPr lang="zh-CN" altLang="en-US" sz="2800" b="1">
                <a:solidFill>
                  <a:srgbClr val="000408"/>
                </a:solidFill>
                <a:latin typeface="楷体_GB2312" pitchFamily="49" charset="-122"/>
              </a:rPr>
              <a:t>        </a:t>
            </a:r>
          </a:p>
        </p:txBody>
      </p:sp>
      <p:sp>
        <p:nvSpPr>
          <p:cNvPr id="31749" name="TextBox 7"/>
          <p:cNvSpPr txBox="1">
            <a:spLocks noChangeArrowheads="1"/>
          </p:cNvSpPr>
          <p:nvPr/>
        </p:nvSpPr>
        <p:spPr bwMode="auto">
          <a:xfrm>
            <a:off x="2411413" y="1268413"/>
            <a:ext cx="1073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3300"/>
                </a:solidFill>
                <a:latin typeface="楷体_GB2312" pitchFamily="49" charset="-122"/>
              </a:rPr>
              <a:t>光能</a:t>
            </a:r>
          </a:p>
        </p:txBody>
      </p:sp>
      <p:sp>
        <p:nvSpPr>
          <p:cNvPr id="31750" name="TextBox 9"/>
          <p:cNvSpPr txBox="1">
            <a:spLocks noChangeArrowheads="1"/>
          </p:cNvSpPr>
          <p:nvPr/>
        </p:nvSpPr>
        <p:spPr bwMode="auto">
          <a:xfrm>
            <a:off x="4643438" y="1196975"/>
            <a:ext cx="20701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3300"/>
                </a:solidFill>
                <a:latin typeface="楷体_GB2312" pitchFamily="49" charset="-122"/>
              </a:rPr>
              <a:t>化学能</a:t>
            </a:r>
            <a:endParaRPr lang="zh-CN" altLang="en-US" sz="2800" b="1">
              <a:solidFill>
                <a:srgbClr val="000408"/>
              </a:solidFill>
              <a:latin typeface="楷体_GB2312" pitchFamily="49" charset="-122"/>
            </a:endParaRPr>
          </a:p>
        </p:txBody>
      </p:sp>
      <p:sp>
        <p:nvSpPr>
          <p:cNvPr id="31751" name="TextBox 11"/>
          <p:cNvSpPr txBox="1">
            <a:spLocks noChangeArrowheads="1"/>
          </p:cNvSpPr>
          <p:nvPr/>
        </p:nvSpPr>
        <p:spPr bwMode="auto">
          <a:xfrm>
            <a:off x="2505075" y="1720850"/>
            <a:ext cx="12557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3300"/>
                </a:solidFill>
                <a:latin typeface="楷体_GB2312" pitchFamily="49" charset="-122"/>
              </a:rPr>
              <a:t>有机物</a:t>
            </a:r>
          </a:p>
        </p:txBody>
      </p:sp>
      <p:sp>
        <p:nvSpPr>
          <p:cNvPr id="6152" name="矩形 14"/>
          <p:cNvSpPr>
            <a:spLocks noChangeArrowheads="1"/>
          </p:cNvSpPr>
          <p:nvPr/>
        </p:nvSpPr>
        <p:spPr bwMode="auto">
          <a:xfrm>
            <a:off x="179388" y="3716338"/>
            <a:ext cx="878681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0408"/>
                </a:solidFill>
                <a:latin typeface="楷体_GB2312" pitchFamily="49" charset="-122"/>
              </a:rPr>
              <a:t>5</a:t>
            </a:r>
            <a:r>
              <a:rPr lang="zh-CN" altLang="en-US" sz="2800" b="1">
                <a:solidFill>
                  <a:srgbClr val="000408"/>
                </a:solidFill>
                <a:latin typeface="楷体_GB2312" pitchFamily="49" charset="-122"/>
              </a:rPr>
              <a:t>、</a:t>
            </a:r>
            <a:r>
              <a:rPr lang="zh-CN" altLang="en-US" sz="2800" b="1" u="sng">
                <a:solidFill>
                  <a:srgbClr val="000408"/>
                </a:solidFill>
                <a:latin typeface="楷体_GB2312" pitchFamily="49" charset="-122"/>
              </a:rPr>
              <a:t>      </a:t>
            </a:r>
            <a:r>
              <a:rPr lang="zh-CN" altLang="en-US" sz="2800" b="1">
                <a:solidFill>
                  <a:srgbClr val="000408"/>
                </a:solidFill>
                <a:latin typeface="楷体_GB2312" pitchFamily="49" charset="-122"/>
              </a:rPr>
              <a:t>控制生物的发育和遗传，指挥着细胞内物质和能量的转化。因为它里面有遗传物质叫</a:t>
            </a:r>
            <a:r>
              <a:rPr lang="zh-CN" altLang="en-US" sz="2800" b="1" u="sng">
                <a:solidFill>
                  <a:srgbClr val="000408"/>
                </a:solidFill>
                <a:latin typeface="楷体_GB2312" pitchFamily="49" charset="-122"/>
              </a:rPr>
              <a:t>        </a:t>
            </a:r>
            <a:r>
              <a:rPr lang="zh-CN" altLang="en-US" sz="2800" b="1">
                <a:solidFill>
                  <a:srgbClr val="000408"/>
                </a:solidFill>
                <a:latin typeface="楷体_GB2312" pitchFamily="49" charset="-122"/>
              </a:rPr>
              <a:t> 。</a:t>
            </a:r>
            <a:endParaRPr lang="en-US" sz="2800" b="1">
              <a:solidFill>
                <a:srgbClr val="000408"/>
              </a:solidFill>
              <a:latin typeface="楷体_GB2312" pitchFamily="49" charset="-122"/>
            </a:endParaRPr>
          </a:p>
        </p:txBody>
      </p:sp>
      <p:sp>
        <p:nvSpPr>
          <p:cNvPr id="6153" name="TextBox 16"/>
          <p:cNvSpPr txBox="1">
            <a:spLocks noChangeArrowheads="1"/>
          </p:cNvSpPr>
          <p:nvPr/>
        </p:nvSpPr>
        <p:spPr bwMode="auto">
          <a:xfrm>
            <a:off x="152400" y="3059113"/>
            <a:ext cx="87391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408"/>
                </a:solidFill>
                <a:latin typeface="楷体_GB2312" pitchFamily="49" charset="-122"/>
              </a:rPr>
              <a:t>4</a:t>
            </a:r>
            <a:r>
              <a:rPr lang="zh-CN" altLang="en-US" sz="2800" b="1">
                <a:solidFill>
                  <a:srgbClr val="000408"/>
                </a:solidFill>
                <a:latin typeface="楷体_GB2312" pitchFamily="49" charset="-122"/>
              </a:rPr>
              <a:t>、遗传信息存在于 </a:t>
            </a:r>
            <a:r>
              <a:rPr lang="zh-CN" altLang="en-US" sz="2800" b="1" u="sng">
                <a:solidFill>
                  <a:srgbClr val="000408"/>
                </a:solidFill>
                <a:latin typeface="楷体_GB2312" pitchFamily="49" charset="-122"/>
              </a:rPr>
              <a:t>        ，      </a:t>
            </a:r>
            <a:r>
              <a:rPr lang="zh-CN" altLang="en-US" sz="2800" b="1">
                <a:solidFill>
                  <a:srgbClr val="000408"/>
                </a:solidFill>
                <a:latin typeface="楷体_GB2312" pitchFamily="49" charset="-122"/>
              </a:rPr>
              <a:t>是细胞控制中心</a:t>
            </a:r>
          </a:p>
        </p:txBody>
      </p:sp>
      <p:sp>
        <p:nvSpPr>
          <p:cNvPr id="31754" name="Text Box 8"/>
          <p:cNvSpPr txBox="1">
            <a:spLocks noChangeArrowheads="1"/>
          </p:cNvSpPr>
          <p:nvPr/>
        </p:nvSpPr>
        <p:spPr bwMode="auto">
          <a:xfrm>
            <a:off x="611188" y="3644900"/>
            <a:ext cx="16922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3300"/>
                </a:solidFill>
                <a:latin typeface="楷体_GB2312" pitchFamily="49" charset="-122"/>
              </a:rPr>
              <a:t>细胞核</a:t>
            </a:r>
          </a:p>
        </p:txBody>
      </p:sp>
      <p:sp>
        <p:nvSpPr>
          <p:cNvPr id="31755" name="Text Box 8"/>
          <p:cNvSpPr txBox="1">
            <a:spLocks noChangeArrowheads="1"/>
          </p:cNvSpPr>
          <p:nvPr/>
        </p:nvSpPr>
        <p:spPr bwMode="auto">
          <a:xfrm>
            <a:off x="3563938" y="2997200"/>
            <a:ext cx="14843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3300"/>
                </a:solidFill>
                <a:latin typeface="楷体_GB2312" pitchFamily="49" charset="-122"/>
              </a:rPr>
              <a:t>细胞核</a:t>
            </a:r>
          </a:p>
        </p:txBody>
      </p:sp>
      <p:sp>
        <p:nvSpPr>
          <p:cNvPr id="31756" name="TextBox 20"/>
          <p:cNvSpPr txBox="1">
            <a:spLocks noChangeArrowheads="1"/>
          </p:cNvSpPr>
          <p:nvPr/>
        </p:nvSpPr>
        <p:spPr bwMode="auto">
          <a:xfrm>
            <a:off x="6948488" y="4076700"/>
            <a:ext cx="7223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3300"/>
                </a:solidFill>
                <a:latin typeface="楷体_GB2312" pitchFamily="49" charset="-122"/>
              </a:rPr>
              <a:t>DNA</a:t>
            </a:r>
            <a:endParaRPr lang="zh-CN" altLang="en-US" sz="2800" b="1">
              <a:solidFill>
                <a:srgbClr val="FF3300"/>
              </a:solidFill>
              <a:latin typeface="楷体_GB2312" pitchFamily="49" charset="-122"/>
            </a:endParaRPr>
          </a:p>
        </p:txBody>
      </p:sp>
      <p:sp>
        <p:nvSpPr>
          <p:cNvPr id="31757" name="TextBox 21"/>
          <p:cNvSpPr txBox="1">
            <a:spLocks noChangeArrowheads="1"/>
          </p:cNvSpPr>
          <p:nvPr/>
        </p:nvSpPr>
        <p:spPr bwMode="auto">
          <a:xfrm>
            <a:off x="6011863" y="765175"/>
            <a:ext cx="17891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3300"/>
                </a:solidFill>
                <a:latin typeface="楷体_GB2312" pitchFamily="49" charset="-122"/>
              </a:rPr>
              <a:t>线粒体</a:t>
            </a:r>
          </a:p>
        </p:txBody>
      </p:sp>
      <p:sp>
        <p:nvSpPr>
          <p:cNvPr id="31758" name="TextBox 22"/>
          <p:cNvSpPr txBox="1">
            <a:spLocks noChangeArrowheads="1"/>
          </p:cNvSpPr>
          <p:nvPr/>
        </p:nvSpPr>
        <p:spPr bwMode="auto">
          <a:xfrm>
            <a:off x="5867400" y="188913"/>
            <a:ext cx="17240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3300"/>
                </a:solidFill>
                <a:latin typeface="楷体_GB2312" pitchFamily="49" charset="-122"/>
              </a:rPr>
              <a:t>叶绿体</a:t>
            </a:r>
          </a:p>
        </p:txBody>
      </p:sp>
      <p:sp>
        <p:nvSpPr>
          <p:cNvPr id="31759" name="TextBox 11"/>
          <p:cNvSpPr txBox="1">
            <a:spLocks noChangeArrowheads="1"/>
          </p:cNvSpPr>
          <p:nvPr/>
        </p:nvSpPr>
        <p:spPr bwMode="auto">
          <a:xfrm>
            <a:off x="4175125" y="2070100"/>
            <a:ext cx="15224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3300"/>
                </a:solidFill>
                <a:latin typeface="楷体_GB2312" pitchFamily="49" charset="-122"/>
              </a:rPr>
              <a:t>有机物</a:t>
            </a:r>
          </a:p>
        </p:txBody>
      </p:sp>
      <p:sp>
        <p:nvSpPr>
          <p:cNvPr id="31760" name="TextBox 9"/>
          <p:cNvSpPr txBox="1">
            <a:spLocks noChangeArrowheads="1"/>
          </p:cNvSpPr>
          <p:nvPr/>
        </p:nvSpPr>
        <p:spPr bwMode="auto">
          <a:xfrm>
            <a:off x="7969250" y="2090738"/>
            <a:ext cx="17986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3300"/>
                </a:solidFill>
                <a:latin typeface="楷体_GB2312" pitchFamily="49" charset="-122"/>
              </a:rPr>
              <a:t>化学能</a:t>
            </a:r>
            <a:r>
              <a:rPr lang="zh-CN" altLang="en-US" sz="2800" b="1">
                <a:solidFill>
                  <a:srgbClr val="000408"/>
                </a:solidFill>
                <a:latin typeface="楷体_GB2312" pitchFamily="49" charset="-122"/>
              </a:rPr>
              <a:t>，</a:t>
            </a:r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179388" y="5046663"/>
            <a:ext cx="877093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2B0703"/>
                </a:solidFill>
                <a:latin typeface="楷体_GB2312" pitchFamily="49" charset="-122"/>
              </a:rPr>
              <a:t>6</a:t>
            </a:r>
            <a:r>
              <a:rPr lang="zh-CN" altLang="en-US" sz="2800" b="1">
                <a:solidFill>
                  <a:srgbClr val="2B0703"/>
                </a:solidFill>
                <a:latin typeface="楷体_GB2312" pitchFamily="49" charset="-122"/>
              </a:rPr>
              <a:t>、细胞的生活需要物质和</a:t>
            </a:r>
            <a:r>
              <a:rPr lang="zh-CN" altLang="en-US" sz="2800" b="1" u="sng">
                <a:solidFill>
                  <a:srgbClr val="2B0703"/>
                </a:solidFill>
                <a:latin typeface="楷体_GB2312" pitchFamily="49" charset="-122"/>
              </a:rPr>
              <a:t>      </a:t>
            </a:r>
            <a:r>
              <a:rPr lang="zh-CN" altLang="en-US" sz="2800" b="1">
                <a:solidFill>
                  <a:srgbClr val="2B0703"/>
                </a:solidFill>
                <a:latin typeface="楷体_GB2312" pitchFamily="49" charset="-122"/>
              </a:rPr>
              <a:t>。</a:t>
            </a:r>
          </a:p>
          <a:p>
            <a:r>
              <a:rPr lang="zh-CN" altLang="en-US" sz="2800" b="1">
                <a:solidFill>
                  <a:srgbClr val="2B0703"/>
                </a:solidFill>
                <a:latin typeface="楷体_GB2312" pitchFamily="49" charset="-122"/>
              </a:rPr>
              <a:t>综合来看，细胞是</a:t>
            </a:r>
            <a:r>
              <a:rPr lang="zh-CN" altLang="en-US" sz="2800" b="1" u="sng">
                <a:solidFill>
                  <a:srgbClr val="2B0703"/>
                </a:solidFill>
                <a:latin typeface="楷体_GB2312" pitchFamily="49" charset="-122"/>
              </a:rPr>
              <a:t>      </a:t>
            </a:r>
            <a:r>
              <a:rPr lang="zh-CN" altLang="en-US" sz="2800" b="1">
                <a:solidFill>
                  <a:srgbClr val="2B0703"/>
                </a:solidFill>
                <a:latin typeface="楷体_GB2312" pitchFamily="49" charset="-122"/>
              </a:rPr>
              <a:t>、</a:t>
            </a:r>
            <a:r>
              <a:rPr lang="zh-CN" altLang="en-US" sz="2800" b="1" u="sng">
                <a:solidFill>
                  <a:srgbClr val="2B0703"/>
                </a:solidFill>
                <a:latin typeface="楷体_GB2312" pitchFamily="49" charset="-122"/>
              </a:rPr>
              <a:t>       </a:t>
            </a:r>
            <a:r>
              <a:rPr lang="zh-CN" altLang="en-US" sz="2800" b="1">
                <a:solidFill>
                  <a:srgbClr val="2B0703"/>
                </a:solidFill>
                <a:latin typeface="楷体_GB2312" pitchFamily="49" charset="-122"/>
              </a:rPr>
              <a:t>、</a:t>
            </a:r>
            <a:r>
              <a:rPr lang="zh-CN" altLang="en-US" sz="2800" b="1" u="sng">
                <a:solidFill>
                  <a:srgbClr val="2B0703"/>
                </a:solidFill>
                <a:latin typeface="楷体_GB2312" pitchFamily="49" charset="-122"/>
              </a:rPr>
              <a:t>     </a:t>
            </a:r>
            <a:r>
              <a:rPr lang="zh-CN" altLang="en-US" sz="2800" b="1">
                <a:solidFill>
                  <a:srgbClr val="2B0703"/>
                </a:solidFill>
                <a:latin typeface="楷体_GB2312" pitchFamily="49" charset="-122"/>
              </a:rPr>
              <a:t>的统一体。</a:t>
            </a:r>
          </a:p>
        </p:txBody>
      </p:sp>
      <p:sp>
        <p:nvSpPr>
          <p:cNvPr id="31762" name="Text Box 8"/>
          <p:cNvSpPr txBox="1">
            <a:spLocks noChangeArrowheads="1"/>
          </p:cNvSpPr>
          <p:nvPr/>
        </p:nvSpPr>
        <p:spPr bwMode="auto">
          <a:xfrm>
            <a:off x="5219700" y="3068638"/>
            <a:ext cx="15271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3300"/>
                </a:solidFill>
                <a:latin typeface="楷体_GB2312" pitchFamily="49" charset="-122"/>
              </a:rPr>
              <a:t>细胞核</a:t>
            </a:r>
          </a:p>
        </p:txBody>
      </p:sp>
      <p:sp>
        <p:nvSpPr>
          <p:cNvPr id="31763" name="Text Box 19"/>
          <p:cNvSpPr txBox="1">
            <a:spLocks noChangeArrowheads="1"/>
          </p:cNvSpPr>
          <p:nvPr/>
        </p:nvSpPr>
        <p:spPr bwMode="auto">
          <a:xfrm>
            <a:off x="4427538" y="4941888"/>
            <a:ext cx="9350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>
                <a:solidFill>
                  <a:srgbClr val="FF3300"/>
                </a:solidFill>
                <a:latin typeface="Arial" charset="0"/>
                <a:ea typeface="黑体" pitchFamily="49" charset="-122"/>
              </a:rPr>
              <a:t>能量</a:t>
            </a:r>
          </a:p>
        </p:txBody>
      </p:sp>
      <p:sp>
        <p:nvSpPr>
          <p:cNvPr id="31764" name="Text Box 20"/>
          <p:cNvSpPr txBox="1">
            <a:spLocks noChangeArrowheads="1"/>
          </p:cNvSpPr>
          <p:nvPr/>
        </p:nvSpPr>
        <p:spPr bwMode="auto">
          <a:xfrm>
            <a:off x="3276600" y="5516563"/>
            <a:ext cx="10795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>
                <a:solidFill>
                  <a:srgbClr val="FF3300"/>
                </a:solidFill>
                <a:latin typeface="Arial" charset="0"/>
                <a:ea typeface="黑体" pitchFamily="49" charset="-122"/>
              </a:rPr>
              <a:t>物质</a:t>
            </a:r>
          </a:p>
        </p:txBody>
      </p:sp>
      <p:sp>
        <p:nvSpPr>
          <p:cNvPr id="31765" name="Text Box 21"/>
          <p:cNvSpPr txBox="1">
            <a:spLocks noChangeArrowheads="1"/>
          </p:cNvSpPr>
          <p:nvPr/>
        </p:nvSpPr>
        <p:spPr bwMode="auto">
          <a:xfrm>
            <a:off x="4716463" y="5445125"/>
            <a:ext cx="9350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>
                <a:solidFill>
                  <a:srgbClr val="FF3300"/>
                </a:solidFill>
                <a:latin typeface="Arial" charset="0"/>
                <a:ea typeface="黑体" pitchFamily="49" charset="-122"/>
              </a:rPr>
              <a:t>能量</a:t>
            </a:r>
          </a:p>
        </p:txBody>
      </p:sp>
      <p:sp>
        <p:nvSpPr>
          <p:cNvPr id="31766" name="Text Box 22"/>
          <p:cNvSpPr txBox="1">
            <a:spLocks noChangeArrowheads="1"/>
          </p:cNvSpPr>
          <p:nvPr/>
        </p:nvSpPr>
        <p:spPr bwMode="auto">
          <a:xfrm>
            <a:off x="6227763" y="5445125"/>
            <a:ext cx="9350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>
                <a:solidFill>
                  <a:srgbClr val="FF3300"/>
                </a:solidFill>
                <a:latin typeface="Arial" charset="0"/>
                <a:ea typeface="黑体" pitchFamily="49" charset="-122"/>
              </a:rPr>
              <a:t>信息</a:t>
            </a:r>
          </a:p>
        </p:txBody>
      </p:sp>
    </p:spTree>
    <p:extLst>
      <p:ext uri="{BB962C8B-B14F-4D97-AF65-F5344CB8AC3E}">
        <p14:creationId xmlns:p14="http://schemas.microsoft.com/office/powerpoint/2010/main" val="1627949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31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/>
      <p:bldP spid="31750" grpId="0"/>
      <p:bldP spid="31751" grpId="0"/>
      <p:bldP spid="31754" grpId="0"/>
      <p:bldP spid="31755" grpId="0"/>
      <p:bldP spid="31756" grpId="0"/>
      <p:bldP spid="31757" grpId="0"/>
      <p:bldP spid="31758" grpId="0"/>
      <p:bldP spid="31759" grpId="0"/>
      <p:bldP spid="31760" grpId="0"/>
      <p:bldP spid="31762" grpId="0"/>
      <p:bldP spid="31763" grpId="0"/>
      <p:bldP spid="31764" grpId="0"/>
      <p:bldP spid="31765" grpId="0"/>
      <p:bldP spid="3176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" y="1981200"/>
            <a:ext cx="13493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613" y="1981200"/>
            <a:ext cx="1373187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981200"/>
            <a:ext cx="12954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1874838" y="2695575"/>
            <a:ext cx="792162" cy="360363"/>
          </a:xfrm>
          <a:prstGeom prst="notchedRightArrow">
            <a:avLst>
              <a:gd name="adj1" fmla="val 50000"/>
              <a:gd name="adj2" fmla="val 54956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4267200" y="2695575"/>
            <a:ext cx="792163" cy="360363"/>
          </a:xfrm>
          <a:prstGeom prst="notchedRightArrow">
            <a:avLst>
              <a:gd name="adj1" fmla="val 50000"/>
              <a:gd name="adj2" fmla="val 54956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6675438" y="2259013"/>
            <a:ext cx="819150" cy="1230312"/>
            <a:chOff x="0" y="0"/>
            <a:chExt cx="516" cy="775"/>
          </a:xfrm>
        </p:grpSpPr>
        <p:sp>
          <p:nvSpPr>
            <p:cNvPr id="15375" name="AutoShape 8"/>
            <p:cNvSpPr>
              <a:spLocks noChangeArrowheads="1"/>
            </p:cNvSpPr>
            <p:nvPr/>
          </p:nvSpPr>
          <p:spPr bwMode="auto">
            <a:xfrm rot="-1523463">
              <a:off x="19" y="0"/>
              <a:ext cx="497" cy="173"/>
            </a:xfrm>
            <a:prstGeom prst="notchedRightArrow">
              <a:avLst>
                <a:gd name="adj1" fmla="val 50000"/>
                <a:gd name="adj2" fmla="val 71821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76" name="AutoShape 9"/>
            <p:cNvSpPr>
              <a:spLocks noChangeArrowheads="1"/>
            </p:cNvSpPr>
            <p:nvPr/>
          </p:nvSpPr>
          <p:spPr bwMode="auto">
            <a:xfrm rot="1568342">
              <a:off x="0" y="593"/>
              <a:ext cx="499" cy="182"/>
            </a:xfrm>
            <a:prstGeom prst="notchedRightArrow">
              <a:avLst>
                <a:gd name="adj1" fmla="val 50000"/>
                <a:gd name="adj2" fmla="val 68544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1274" name="Group 10"/>
          <p:cNvGrpSpPr>
            <a:grpSpLocks noChangeAspect="1"/>
          </p:cNvGrpSpPr>
          <p:nvPr/>
        </p:nvGrpSpPr>
        <p:grpSpPr bwMode="auto">
          <a:xfrm>
            <a:off x="7613650" y="1447800"/>
            <a:ext cx="1073150" cy="2743200"/>
            <a:chOff x="0" y="0"/>
            <a:chExt cx="676" cy="1728"/>
          </a:xfrm>
        </p:grpSpPr>
        <p:pic>
          <p:nvPicPr>
            <p:cNvPr id="15373" name="Picture 1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76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4" name="Picture 1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73"/>
              <a:ext cx="676" cy="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222250" y="198438"/>
            <a:ext cx="3930650" cy="650875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latin typeface="Times New Roman" pitchFamily="18" charset="0"/>
              </a:rPr>
              <a:t>植物细胞分裂过程</a:t>
            </a:r>
          </a:p>
        </p:txBody>
      </p:sp>
      <p:sp>
        <p:nvSpPr>
          <p:cNvPr id="11278" name="Text Box 5"/>
          <p:cNvSpPr txBox="1">
            <a:spLocks noChangeArrowheads="1"/>
          </p:cNvSpPr>
          <p:nvPr/>
        </p:nvSpPr>
        <p:spPr bwMode="auto">
          <a:xfrm>
            <a:off x="2579688" y="4076700"/>
            <a:ext cx="26638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99"/>
                </a:solidFill>
              </a:rPr>
              <a:t>细胞质分成两份，每份各含一个细胞核</a:t>
            </a:r>
          </a:p>
        </p:txBody>
      </p:sp>
      <p:sp>
        <p:nvSpPr>
          <p:cNvPr id="11279" name="Text Box 6"/>
          <p:cNvSpPr txBox="1">
            <a:spLocks noChangeArrowheads="1"/>
          </p:cNvSpPr>
          <p:nvPr/>
        </p:nvSpPr>
        <p:spPr bwMode="auto">
          <a:xfrm>
            <a:off x="6227763" y="4076700"/>
            <a:ext cx="259238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99"/>
                </a:solidFill>
              </a:rPr>
              <a:t>原来细胞的中央形成新的细胞膜（和细胞壁）</a:t>
            </a:r>
          </a:p>
        </p:txBody>
      </p:sp>
      <p:sp>
        <p:nvSpPr>
          <p:cNvPr id="11280" name="Text Box 4"/>
          <p:cNvSpPr txBox="1">
            <a:spLocks noChangeArrowheads="1"/>
          </p:cNvSpPr>
          <p:nvPr/>
        </p:nvSpPr>
        <p:spPr bwMode="auto">
          <a:xfrm>
            <a:off x="395288" y="4149725"/>
            <a:ext cx="20891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99"/>
                </a:solidFill>
              </a:rPr>
              <a:t>细胞核分成两个</a:t>
            </a:r>
          </a:p>
        </p:txBody>
      </p:sp>
    </p:spTree>
    <p:extLst>
      <p:ext uri="{BB962C8B-B14F-4D97-AF65-F5344CB8AC3E}">
        <p14:creationId xmlns:p14="http://schemas.microsoft.com/office/powerpoint/2010/main" val="61413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 autoUpdateAnimBg="0"/>
      <p:bldP spid="11270" grpId="0" animBg="1" autoUpdateAnimBg="0"/>
      <p:bldP spid="11277" grpId="0" animBg="1" autoUpdateAnimBg="0"/>
      <p:bldP spid="11278" grpId="0" autoUpdateAnimBg="0"/>
      <p:bldP spid="11279" grpId="0" autoUpdateAnimBg="0"/>
      <p:bldP spid="1128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752600"/>
            <a:ext cx="1066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 descr="1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752600"/>
            <a:ext cx="1905000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 descr="1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770063"/>
            <a:ext cx="1600200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2209800" y="2230438"/>
            <a:ext cx="7620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99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zh-CN" altLang="en-US">
              <a:solidFill>
                <a:srgbClr val="FF9900"/>
              </a:solidFill>
            </a:endParaRP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5181600" y="2209800"/>
            <a:ext cx="7620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99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zh-CN" altLang="en-US">
              <a:solidFill>
                <a:srgbClr val="FF9900"/>
              </a:solidFill>
            </a:endParaRPr>
          </a:p>
        </p:txBody>
      </p:sp>
      <p:sp>
        <p:nvSpPr>
          <p:cNvPr id="12295" name="Text Box 8"/>
          <p:cNvSpPr txBox="1">
            <a:spLocks noChangeArrowheads="1"/>
          </p:cNvSpPr>
          <p:nvPr/>
        </p:nvSpPr>
        <p:spPr bwMode="auto">
          <a:xfrm>
            <a:off x="593725" y="3213100"/>
            <a:ext cx="2249488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动物细胞分裂时，细胞核先由一个分成两个。</a:t>
            </a:r>
          </a:p>
        </p:txBody>
      </p:sp>
      <p:sp>
        <p:nvSpPr>
          <p:cNvPr id="12296" name="Text Box 11"/>
          <p:cNvSpPr txBox="1">
            <a:spLocks noChangeArrowheads="1"/>
          </p:cNvSpPr>
          <p:nvPr/>
        </p:nvSpPr>
        <p:spPr bwMode="auto">
          <a:xfrm>
            <a:off x="3203575" y="3213100"/>
            <a:ext cx="2376488" cy="25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随后，细胞质分成两份，每份各含有一个细胞核。</a:t>
            </a:r>
          </a:p>
        </p:txBody>
      </p:sp>
      <p:sp>
        <p:nvSpPr>
          <p:cNvPr id="12297" name="Text Box 12"/>
          <p:cNvSpPr txBox="1">
            <a:spLocks noChangeArrowheads="1"/>
          </p:cNvSpPr>
          <p:nvPr/>
        </p:nvSpPr>
        <p:spPr bwMode="auto">
          <a:xfrm>
            <a:off x="5867400" y="3165475"/>
            <a:ext cx="2376488" cy="350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最后，在原来的细胞的中央，形成新的细胞膜。一个细胞就分裂成两个了。</a:t>
            </a:r>
          </a:p>
        </p:txBody>
      </p:sp>
      <p:sp>
        <p:nvSpPr>
          <p:cNvPr id="16394" name="Text Box 7"/>
          <p:cNvSpPr txBox="1">
            <a:spLocks noChangeArrowheads="1"/>
          </p:cNvSpPr>
          <p:nvPr/>
        </p:nvSpPr>
        <p:spPr bwMode="auto">
          <a:xfrm>
            <a:off x="214313" y="200025"/>
            <a:ext cx="3930650" cy="650875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latin typeface="Times New Roman" pitchFamily="18" charset="0"/>
              </a:rPr>
              <a:t>动物细胞分裂过程</a:t>
            </a:r>
          </a:p>
        </p:txBody>
      </p:sp>
    </p:spTree>
    <p:extLst>
      <p:ext uri="{BB962C8B-B14F-4D97-AF65-F5344CB8AC3E}">
        <p14:creationId xmlns:p14="http://schemas.microsoft.com/office/powerpoint/2010/main" val="243218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autoUpdateAnimBg="0"/>
      <p:bldP spid="12296" grpId="0" autoUpdateAnimBg="0"/>
      <p:bldP spid="12297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250825" y="962025"/>
            <a:ext cx="889317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40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       </a:t>
            </a:r>
            <a:r>
              <a:rPr lang="zh-CN" altLang="en-US" sz="40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动植物细胞的分裂过程有什么相同和不同之处？</a:t>
            </a:r>
          </a:p>
        </p:txBody>
      </p:sp>
      <p:grpSp>
        <p:nvGrpSpPr>
          <p:cNvPr id="17411" name="Group 6"/>
          <p:cNvGrpSpPr>
            <a:grpSpLocks noChangeAspect="1"/>
          </p:cNvGrpSpPr>
          <p:nvPr/>
        </p:nvGrpSpPr>
        <p:grpSpPr bwMode="auto">
          <a:xfrm>
            <a:off x="261938" y="2171700"/>
            <a:ext cx="8620125" cy="4114800"/>
            <a:chOff x="0" y="0"/>
            <a:chExt cx="3948" cy="2304"/>
          </a:xfrm>
        </p:grpSpPr>
        <p:pic>
          <p:nvPicPr>
            <p:cNvPr id="17413" name="Picture 7" descr="细胞分裂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68"/>
              <a:ext cx="3936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4" name="Picture 8" descr="分裂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36"/>
              <a:ext cx="3936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5" name="Picture 9" descr="分裂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948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28600" y="228600"/>
            <a:ext cx="7705725" cy="762000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44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动植物细胞分裂过程的异同点</a:t>
            </a:r>
          </a:p>
        </p:txBody>
      </p:sp>
    </p:spTree>
    <p:extLst>
      <p:ext uri="{BB962C8B-B14F-4D97-AF65-F5344CB8AC3E}">
        <p14:creationId xmlns:p14="http://schemas.microsoft.com/office/powerpoint/2010/main" val="166961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215900" y="1795463"/>
            <a:ext cx="8928100" cy="216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>
                <a:solidFill>
                  <a:srgbClr val="0000FF"/>
                </a:solidFill>
                <a:ea typeface="黑体" pitchFamily="49" charset="-122"/>
              </a:rPr>
              <a:t>相同点：</a:t>
            </a:r>
            <a:r>
              <a:rPr lang="zh-CN" altLang="en-US" sz="3200">
                <a:ea typeface="黑体" pitchFamily="49" charset="-122"/>
              </a:rPr>
              <a:t>细胞一变二，分裂时，细胞核先由一个分成两个，随后，细胞质分成两份，每份各含有一个细胞核。最后，在原来的细胞中央，形成新的细胞膜，形成的两个细胞一样。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312738" y="4441825"/>
            <a:ext cx="8831262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>
                <a:solidFill>
                  <a:srgbClr val="0000FF"/>
                </a:solidFill>
                <a:ea typeface="黑体" pitchFamily="49" charset="-122"/>
              </a:rPr>
              <a:t>不同点：</a:t>
            </a:r>
            <a:r>
              <a:rPr lang="zh-CN" altLang="en-US" sz="3200">
                <a:ea typeface="黑体" pitchFamily="49" charset="-122"/>
              </a:rPr>
              <a:t>植物细胞有新的细胞壁的形成，动物没有。</a:t>
            </a:r>
          </a:p>
        </p:txBody>
      </p:sp>
      <p:sp>
        <p:nvSpPr>
          <p:cNvPr id="14340" name="Text Box 7"/>
          <p:cNvSpPr txBox="1">
            <a:spLocks noChangeArrowheads="1"/>
          </p:cNvSpPr>
          <p:nvPr/>
        </p:nvSpPr>
        <p:spPr bwMode="auto">
          <a:xfrm>
            <a:off x="228600" y="228600"/>
            <a:ext cx="7705725" cy="762000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44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动植物细胞分裂过程的异同点</a:t>
            </a:r>
          </a:p>
        </p:txBody>
      </p:sp>
    </p:spTree>
    <p:extLst>
      <p:ext uri="{BB962C8B-B14F-4D97-AF65-F5344CB8AC3E}">
        <p14:creationId xmlns:p14="http://schemas.microsoft.com/office/powerpoint/2010/main" val="1240211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39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57200" y="1674813"/>
            <a:ext cx="8229600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latin typeface="Garamond" pitchFamily="18" charset="0"/>
              </a:rPr>
              <a:t>无论是动物细胞还是植物细胞，</a:t>
            </a:r>
          </a:p>
          <a:p>
            <a:pPr eaLnBrk="1" hangingPunct="1"/>
            <a:r>
              <a:rPr lang="zh-CN" altLang="en-US" sz="3600" b="1">
                <a:latin typeface="Garamond" pitchFamily="18" charset="0"/>
              </a:rPr>
              <a:t>先是细胞核一分为二，</a:t>
            </a:r>
          </a:p>
          <a:p>
            <a:pPr eaLnBrk="1" hangingPunct="1"/>
            <a:r>
              <a:rPr lang="zh-CN" altLang="en-US" sz="3600" b="1">
                <a:latin typeface="Garamond" pitchFamily="18" charset="0"/>
              </a:rPr>
              <a:t>后是细胞质一分为二，</a:t>
            </a:r>
          </a:p>
          <a:p>
            <a:pPr eaLnBrk="1" hangingPunct="1"/>
            <a:r>
              <a:rPr lang="zh-CN" altLang="en-US" sz="3600" b="1">
                <a:latin typeface="Garamond" pitchFamily="18" charset="0"/>
              </a:rPr>
              <a:t>最后一个细胞分成两个细胞。</a:t>
            </a:r>
          </a:p>
          <a:p>
            <a:pPr eaLnBrk="1" hangingPunct="1"/>
            <a:endParaRPr lang="zh-CN" altLang="en-US" sz="3600" b="1" u="sng">
              <a:solidFill>
                <a:srgbClr val="FF0000"/>
              </a:solidFill>
              <a:latin typeface="Garamond" pitchFamily="18" charset="0"/>
            </a:endParaRPr>
          </a:p>
          <a:p>
            <a:pPr eaLnBrk="1" hangingPunct="1"/>
            <a:r>
              <a:rPr lang="zh-CN" altLang="en-US" sz="3600" b="1" u="sng">
                <a:solidFill>
                  <a:srgbClr val="FF0000"/>
                </a:solidFill>
                <a:latin typeface="Garamond" pitchFamily="18" charset="0"/>
              </a:rPr>
              <a:t>结果</a:t>
            </a:r>
            <a:r>
              <a:rPr lang="en-US" altLang="zh-CN" sz="3600" b="1" u="sng">
                <a:solidFill>
                  <a:srgbClr val="FF0000"/>
                </a:solidFill>
                <a:latin typeface="Garamond" pitchFamily="18" charset="0"/>
              </a:rPr>
              <a:t>:</a:t>
            </a:r>
            <a:r>
              <a:rPr lang="zh-CN" altLang="en-US" sz="3600" b="1" u="sng">
                <a:solidFill>
                  <a:srgbClr val="FF0000"/>
                </a:solidFill>
                <a:latin typeface="Garamond" pitchFamily="18" charset="0"/>
              </a:rPr>
              <a:t>使生物的细胞数目增多。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11138" y="249238"/>
            <a:ext cx="4038600" cy="711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latin typeface="Garamond" pitchFamily="18" charset="0"/>
              </a:rPr>
              <a:t>细胞分裂的结果</a:t>
            </a:r>
          </a:p>
        </p:txBody>
      </p:sp>
    </p:spTree>
    <p:extLst>
      <p:ext uri="{BB962C8B-B14F-4D97-AF65-F5344CB8AC3E}">
        <p14:creationId xmlns:p14="http://schemas.microsoft.com/office/powerpoint/2010/main" val="2277149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63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742950" y="1866900"/>
            <a:ext cx="7772400" cy="3241675"/>
          </a:xfrm>
          <a:solidFill>
            <a:srgbClr val="FFFFFF"/>
          </a:solidFill>
        </p:spPr>
        <p:txBody>
          <a:bodyPr/>
          <a:lstStyle/>
          <a:p>
            <a:pPr eaLnBrk="1" hangingPunct="1">
              <a:defRPr/>
            </a:pPr>
            <a:r>
              <a:rPr lang="zh-CN" altLang="en-US" sz="3600" b="1" smtClean="0"/>
              <a:t>    </a:t>
            </a:r>
            <a:r>
              <a:rPr lang="en-US" sz="3600" b="1" smtClean="0"/>
              <a:t>1.</a:t>
            </a:r>
            <a:r>
              <a:rPr lang="zh-CN" altLang="en-US" sz="3600" b="1" smtClean="0"/>
              <a:t>细胞中那些被碱性染料染成深色的物质称做</a:t>
            </a:r>
            <a:r>
              <a:rPr lang="zh-CN" altLang="en-US" sz="3600" b="1" smtClean="0">
                <a:solidFill>
                  <a:srgbClr val="FF0000"/>
                </a:solidFill>
              </a:rPr>
              <a:t>染色体</a:t>
            </a:r>
            <a:r>
              <a:rPr lang="zh-CN" altLang="en-US" sz="3600" b="1" smtClean="0"/>
              <a:t>。</a:t>
            </a:r>
          </a:p>
          <a:p>
            <a:pPr eaLnBrk="1" hangingPunct="1">
              <a:defRPr/>
            </a:pPr>
            <a:r>
              <a:rPr lang="zh-CN" alt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2.</a:t>
            </a:r>
            <a:r>
              <a:rPr lang="zh-CN" alt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染色体是由</a:t>
            </a:r>
            <a:r>
              <a:rPr lang="en-US" sz="3600" b="1" smtClean="0">
                <a:solidFill>
                  <a:srgbClr val="FF0000"/>
                </a:solidFill>
              </a:rPr>
              <a:t>DNA</a:t>
            </a:r>
            <a:r>
              <a:rPr lang="zh-CN" alt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和</a:t>
            </a:r>
            <a:r>
              <a:rPr lang="zh-CN" altLang="en-US" sz="3600" b="1" smtClean="0">
                <a:solidFill>
                  <a:srgbClr val="FF0000"/>
                </a:solidFill>
              </a:rPr>
              <a:t>蛋白质</a:t>
            </a:r>
            <a:r>
              <a:rPr lang="zh-CN" alt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两种物质组成的。</a:t>
            </a: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DNA</a:t>
            </a:r>
            <a:r>
              <a:rPr lang="zh-CN" alt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是</a:t>
            </a:r>
            <a:r>
              <a:rPr lang="zh-CN" altLang="en-US" sz="3600" b="1" smtClean="0">
                <a:solidFill>
                  <a:srgbClr val="FF0000"/>
                </a:solidFill>
              </a:rPr>
              <a:t>遗传物质</a:t>
            </a:r>
            <a:r>
              <a:rPr lang="zh-CN" alt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，因此可以说染色体就遗传物质的载体。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27013" y="192088"/>
            <a:ext cx="2049462" cy="711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latin typeface="Garamond" pitchFamily="18" charset="0"/>
              </a:rPr>
              <a:t>染色体</a:t>
            </a:r>
          </a:p>
        </p:txBody>
      </p:sp>
    </p:spTree>
    <p:extLst>
      <p:ext uri="{BB962C8B-B14F-4D97-AF65-F5344CB8AC3E}">
        <p14:creationId xmlns:p14="http://schemas.microsoft.com/office/powerpoint/2010/main" val="133840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777875" y="2668588"/>
            <a:ext cx="789146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>
                <a:solidFill>
                  <a:srgbClr val="0000FF"/>
                </a:solidFill>
                <a:ea typeface="黑体" pitchFamily="49" charset="-122"/>
              </a:rPr>
              <a:t>   </a:t>
            </a:r>
            <a:r>
              <a:rPr lang="zh-CN" altLang="en-US" sz="3600">
                <a:ea typeface="黑体" pitchFamily="49" charset="-122"/>
              </a:rPr>
              <a:t>细胞分裂过程中，细胞核中的染色体会如何变化？</a:t>
            </a:r>
          </a:p>
        </p:txBody>
      </p:sp>
      <p:sp>
        <p:nvSpPr>
          <p:cNvPr id="17411" name="Text Box 6"/>
          <p:cNvSpPr txBox="1">
            <a:spLocks noChangeArrowheads="1"/>
          </p:cNvSpPr>
          <p:nvPr/>
        </p:nvSpPr>
        <p:spPr bwMode="auto">
          <a:xfrm>
            <a:off x="220663" y="198438"/>
            <a:ext cx="2101850" cy="1016000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6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讨论</a:t>
            </a:r>
          </a:p>
        </p:txBody>
      </p:sp>
    </p:spTree>
    <p:extLst>
      <p:ext uri="{BB962C8B-B14F-4D97-AF65-F5344CB8AC3E}">
        <p14:creationId xmlns:p14="http://schemas.microsoft.com/office/powerpoint/2010/main" val="120895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4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027" name="ShockwaveFlash1" r:id="rId2" imgW="8064533" imgH="5977790"/>
        </mc:Choice>
        <mc:Fallback>
          <p:control name="ShockwaveFlash1" r:id="rId2" imgW="8064533" imgH="5977790">
            <p:pic>
              <p:nvPicPr>
                <p:cNvPr id="0" name="ShockwaveFlash1"/>
                <p:cNvPicPr preferRelativeResize="0">
                  <a:picLocks noChangeAspect="1"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9750" y="404813"/>
                  <a:ext cx="8064500" cy="59769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17058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细胞分裂染色体的变化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4797425"/>
            <a:ext cx="9140825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2B0703"/>
                </a:solidFill>
                <a:latin typeface="Garamond" pitchFamily="18" charset="0"/>
              </a:rPr>
              <a:t>细胞分裂时细胞核中什么变化</a:t>
            </a:r>
          </a:p>
          <a:p>
            <a:pPr eaLnBrk="1" hangingPunct="1"/>
            <a:r>
              <a:rPr lang="zh-CN" altLang="en-US" sz="5400" b="1">
                <a:solidFill>
                  <a:srgbClr val="2B0703"/>
                </a:solidFill>
                <a:latin typeface="Garamond" pitchFamily="18" charset="0"/>
              </a:rPr>
              <a:t>最明显？（                        ）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284663" y="5589588"/>
            <a:ext cx="259238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FF33CC"/>
                </a:solidFill>
                <a:latin typeface="Garamond" pitchFamily="18" charset="0"/>
                <a:ea typeface="黑体" pitchFamily="49" charset="-122"/>
              </a:rPr>
              <a:t>染色体</a:t>
            </a:r>
          </a:p>
        </p:txBody>
      </p:sp>
    </p:spTree>
    <p:extLst>
      <p:ext uri="{BB962C8B-B14F-4D97-AF65-F5344CB8AC3E}">
        <p14:creationId xmlns:p14="http://schemas.microsoft.com/office/powerpoint/2010/main" val="3218186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73263"/>
            <a:ext cx="1905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 descr="36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000250"/>
            <a:ext cx="1905000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0" name="Group 4"/>
          <p:cNvGrpSpPr>
            <a:grpSpLocks noChangeAspect="1"/>
          </p:cNvGrpSpPr>
          <p:nvPr/>
        </p:nvGrpSpPr>
        <p:grpSpPr bwMode="auto">
          <a:xfrm>
            <a:off x="7159625" y="1538288"/>
            <a:ext cx="1295400" cy="2819400"/>
            <a:chOff x="0" y="0"/>
            <a:chExt cx="816" cy="1776"/>
          </a:xfrm>
        </p:grpSpPr>
        <p:pic>
          <p:nvPicPr>
            <p:cNvPr id="23564" name="Picture 5" descr="48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16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5" name="Picture 6" descr="48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60"/>
              <a:ext cx="816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2438400" y="2390775"/>
            <a:ext cx="1295400" cy="360363"/>
          </a:xfrm>
          <a:prstGeom prst="notchedRightArrow">
            <a:avLst>
              <a:gd name="adj1" fmla="val 50000"/>
              <a:gd name="adj2" fmla="val 89868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9464" name="Group 8"/>
          <p:cNvGrpSpPr>
            <a:grpSpLocks/>
          </p:cNvGrpSpPr>
          <p:nvPr/>
        </p:nvGrpSpPr>
        <p:grpSpPr bwMode="auto">
          <a:xfrm>
            <a:off x="5715000" y="1905000"/>
            <a:ext cx="1447800" cy="1382713"/>
            <a:chOff x="0" y="0"/>
            <a:chExt cx="516" cy="775"/>
          </a:xfrm>
        </p:grpSpPr>
        <p:sp>
          <p:nvSpPr>
            <p:cNvPr id="23562" name="AutoShape 9"/>
            <p:cNvSpPr>
              <a:spLocks noChangeArrowheads="1"/>
            </p:cNvSpPr>
            <p:nvPr/>
          </p:nvSpPr>
          <p:spPr bwMode="auto">
            <a:xfrm rot="-1523463">
              <a:off x="19" y="0"/>
              <a:ext cx="497" cy="173"/>
            </a:xfrm>
            <a:prstGeom prst="notchedRightArrow">
              <a:avLst>
                <a:gd name="adj1" fmla="val 50000"/>
                <a:gd name="adj2" fmla="val 71821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563" name="AutoShape 10"/>
            <p:cNvSpPr>
              <a:spLocks noChangeArrowheads="1"/>
            </p:cNvSpPr>
            <p:nvPr/>
          </p:nvSpPr>
          <p:spPr bwMode="auto">
            <a:xfrm rot="1568342">
              <a:off x="0" y="593"/>
              <a:ext cx="499" cy="182"/>
            </a:xfrm>
            <a:prstGeom prst="notchedRightArrow">
              <a:avLst>
                <a:gd name="adj1" fmla="val 50000"/>
                <a:gd name="adj2" fmla="val 68544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3559" name="Text Box 11"/>
          <p:cNvSpPr txBox="1">
            <a:spLocks noChangeArrowheads="1"/>
          </p:cNvSpPr>
          <p:nvPr/>
        </p:nvSpPr>
        <p:spPr bwMode="auto">
          <a:xfrm>
            <a:off x="195263" y="227013"/>
            <a:ext cx="3490912" cy="711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latin typeface="Times New Roman" pitchFamily="18" charset="0"/>
              </a:rPr>
              <a:t>染色体的变化</a:t>
            </a:r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228600" y="3505200"/>
            <a:ext cx="8382000" cy="237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zh-CN" altLang="en-US" sz="3200" b="1">
                <a:solidFill>
                  <a:srgbClr val="006600"/>
                </a:solidFill>
                <a:latin typeface="Times New Roman" pitchFamily="18" charset="0"/>
              </a:rPr>
              <a:t>染色体的复制，数量增加一倍。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zh-CN" altLang="en-US" sz="3200" b="1">
                <a:solidFill>
                  <a:srgbClr val="006600"/>
                </a:solidFill>
                <a:latin typeface="Times New Roman" pitchFamily="18" charset="0"/>
              </a:rPr>
              <a:t>染色体平均分配到两个新细胞里。        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两个新细胞的染色体形态和数目相同。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新细胞与原细胞的染色体形态和数目相同。</a:t>
            </a:r>
          </a:p>
        </p:txBody>
      </p:sp>
      <p:sp>
        <p:nvSpPr>
          <p:cNvPr id="23561" name="Rectangle 13"/>
          <p:cNvSpPr>
            <a:spLocks noRot="1" noChangeArrowheads="1"/>
          </p:cNvSpPr>
          <p:nvPr/>
        </p:nvSpPr>
        <p:spPr bwMode="auto">
          <a:xfrm>
            <a:off x="277813" y="963613"/>
            <a:ext cx="80645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在细胞分裂过程中，染色体的变化最为明显</a:t>
            </a:r>
          </a:p>
        </p:txBody>
      </p:sp>
    </p:spTree>
    <p:extLst>
      <p:ext uri="{BB962C8B-B14F-4D97-AF65-F5344CB8AC3E}">
        <p14:creationId xmlns:p14="http://schemas.microsoft.com/office/powerpoint/2010/main" val="295671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 animBg="1" autoUpdateAnimBg="0"/>
      <p:bldP spid="1946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3"/>
          <p:cNvSpPr>
            <a:spLocks noChangeArrowheads="1" noChangeShapeType="1" noTextEdit="1"/>
          </p:cNvSpPr>
          <p:nvPr/>
        </p:nvSpPr>
        <p:spPr bwMode="auto">
          <a:xfrm>
            <a:off x="874713" y="1519238"/>
            <a:ext cx="7283450" cy="26320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8528"/>
              </a:avLst>
            </a:prstTxWarp>
          </a:bodyPr>
          <a:lstStyle/>
          <a:p>
            <a:pPr algn="ctr"/>
            <a:r>
              <a:rPr lang="zh-CN" altLang="en-US" sz="3600" kern="10" dirty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CC6600"/>
                </a:solidFill>
                <a:latin typeface="宋体"/>
                <a:ea typeface="宋体"/>
              </a:rPr>
              <a:t>第一节 细胞通过分裂产生新细胞</a:t>
            </a:r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215900" y="455613"/>
            <a:ext cx="7704138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b="1" dirty="0">
                <a:solidFill>
                  <a:srgbClr val="000000"/>
                </a:solidFill>
                <a:latin typeface="Arial" charset="0"/>
              </a:rPr>
              <a:t>第二章 细胞怎样构成生物体</a:t>
            </a:r>
          </a:p>
        </p:txBody>
      </p:sp>
      <p:grpSp>
        <p:nvGrpSpPr>
          <p:cNvPr id="7172" name="组合 4"/>
          <p:cNvGrpSpPr>
            <a:grpSpLocks/>
          </p:cNvGrpSpPr>
          <p:nvPr/>
        </p:nvGrpSpPr>
        <p:grpSpPr bwMode="auto">
          <a:xfrm>
            <a:off x="0" y="0"/>
            <a:ext cx="6565900" cy="617538"/>
            <a:chOff x="0" y="0"/>
            <a:chExt cx="6565900" cy="617538"/>
          </a:xfrm>
        </p:grpSpPr>
        <p:pic>
          <p:nvPicPr>
            <p:cNvPr id="7173" name="Picture 4" descr="tb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565900" cy="61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4" name="TextBox 8"/>
            <p:cNvSpPr txBox="1">
              <a:spLocks noChangeArrowheads="1"/>
            </p:cNvSpPr>
            <p:nvPr/>
          </p:nvSpPr>
          <p:spPr bwMode="auto">
            <a:xfrm>
              <a:off x="0" y="0"/>
              <a:ext cx="5207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omic Sans MS" pitchFamily="66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omic Sans MS" pitchFamily="66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omic Sans MS" pitchFamily="66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omic Sans MS" pitchFamily="66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omic Sans MS" pitchFamily="66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omic Sans MS" pitchFamily="66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b="1">
                <a:solidFill>
                  <a:srgbClr val="FFE7B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130529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4475" y="1052513"/>
            <a:ext cx="8597900" cy="4970462"/>
          </a:xfrm>
          <a:solidFill>
            <a:srgbClr val="FFFFFF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800" b="1" smtClean="0"/>
              <a:t>1</a:t>
            </a:r>
            <a:r>
              <a:rPr lang="zh-CN" altLang="en-US" sz="2800" b="1" smtClean="0"/>
              <a:t>、判断下列说法是否正确。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zh-CN" altLang="en-US" sz="2800" b="1" smtClean="0"/>
              <a:t>    （</a:t>
            </a:r>
            <a:r>
              <a:rPr lang="en-US" altLang="zh-CN" sz="2800" b="1" smtClean="0"/>
              <a:t>1</a:t>
            </a:r>
            <a:r>
              <a:rPr lang="zh-CN" altLang="en-US" sz="2800" b="1" smtClean="0"/>
              <a:t>）细胞能够从周围环境中吸收营养物质而持续生长。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zh-CN" altLang="en-US" sz="2800" b="1" smtClean="0"/>
              <a:t>    （</a:t>
            </a:r>
            <a:r>
              <a:rPr lang="en-US" altLang="zh-CN" sz="2800" b="1" smtClean="0"/>
              <a:t>2</a:t>
            </a:r>
            <a:r>
              <a:rPr lang="zh-CN" altLang="en-US" sz="2800" b="1" smtClean="0"/>
              <a:t>）细胞分裂过程中染色体先复制加倍再均等分配到两个子细胞中。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zh-CN" altLang="en-US" sz="2800" b="1" smtClean="0"/>
              <a:t>    （</a:t>
            </a:r>
            <a:r>
              <a:rPr lang="en-US" altLang="zh-CN" sz="2800" b="1" smtClean="0"/>
              <a:t>3</a:t>
            </a:r>
            <a:r>
              <a:rPr lang="zh-CN" altLang="en-US" sz="2800" b="1" smtClean="0"/>
              <a:t>）多细胞生物体内有很多体细胞，体细胞中的染色体数目各不相同。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 b="1" smtClean="0"/>
              <a:t>2</a:t>
            </a:r>
            <a:r>
              <a:rPr lang="zh-CN" altLang="en-US" sz="2800" b="1" smtClean="0"/>
              <a:t>、请用恰当的图表形式表现细胞、细胞核、染色体、</a:t>
            </a:r>
            <a:r>
              <a:rPr lang="en-US" altLang="zh-CN" sz="2800" b="1" smtClean="0"/>
              <a:t>DNA</a:t>
            </a:r>
            <a:r>
              <a:rPr lang="zh-CN" altLang="en-US" sz="2800" b="1" smtClean="0"/>
              <a:t>之间的层次关系。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 b="1" smtClean="0"/>
              <a:t>3</a:t>
            </a:r>
            <a:r>
              <a:rPr lang="zh-CN" altLang="en-US" sz="2800" b="1" smtClean="0"/>
              <a:t>、试描述细胞分裂的大致过程，说说其中最重要的变化是什么。这种变化有什么意义？</a:t>
            </a:r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215900" y="209550"/>
            <a:ext cx="2736850" cy="771525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000000"/>
                </a:solidFill>
                <a:latin typeface="Arial" charset="0"/>
              </a:rPr>
              <a:t>课后练习</a:t>
            </a:r>
          </a:p>
        </p:txBody>
      </p:sp>
    </p:spTree>
    <p:extLst>
      <p:ext uri="{BB962C8B-B14F-4D97-AF65-F5344CB8AC3E}">
        <p14:creationId xmlns:p14="http://schemas.microsoft.com/office/powerpoint/2010/main" val="274607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Oval 2"/>
          <p:cNvSpPr>
            <a:spLocks noChangeArrowheads="1"/>
          </p:cNvSpPr>
          <p:nvPr/>
        </p:nvSpPr>
        <p:spPr bwMode="auto">
          <a:xfrm>
            <a:off x="4427538" y="3141663"/>
            <a:ext cx="1368425" cy="130651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716463" y="3429000"/>
            <a:ext cx="9715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ahoma" pitchFamily="34" charset="0"/>
              </a:rPr>
              <a:t>DNA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572000" y="2362200"/>
            <a:ext cx="12557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Tahoma" pitchFamily="34" charset="0"/>
              </a:rPr>
              <a:t>染色体</a:t>
            </a:r>
          </a:p>
        </p:txBody>
      </p:sp>
      <p:sp>
        <p:nvSpPr>
          <p:cNvPr id="25605" name="Oval 5"/>
          <p:cNvSpPr>
            <a:spLocks noChangeArrowheads="1"/>
          </p:cNvSpPr>
          <p:nvPr/>
        </p:nvSpPr>
        <p:spPr bwMode="auto">
          <a:xfrm>
            <a:off x="3348038" y="2265363"/>
            <a:ext cx="3600450" cy="2773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6" name="Oval 6"/>
          <p:cNvSpPr>
            <a:spLocks noChangeArrowheads="1"/>
          </p:cNvSpPr>
          <p:nvPr/>
        </p:nvSpPr>
        <p:spPr bwMode="auto">
          <a:xfrm>
            <a:off x="2411413" y="1346200"/>
            <a:ext cx="5400675" cy="42957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4572000" y="1412875"/>
            <a:ext cx="1800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Tahoma" pitchFamily="34" charset="0"/>
              </a:rPr>
              <a:t>细胞核</a:t>
            </a:r>
          </a:p>
        </p:txBody>
      </p:sp>
      <p:sp>
        <p:nvSpPr>
          <p:cNvPr id="25608" name="Oval 8"/>
          <p:cNvSpPr>
            <a:spLocks noChangeArrowheads="1"/>
          </p:cNvSpPr>
          <p:nvPr/>
        </p:nvSpPr>
        <p:spPr bwMode="auto">
          <a:xfrm>
            <a:off x="1835150" y="765175"/>
            <a:ext cx="6481763" cy="54181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4643438" y="692150"/>
            <a:ext cx="13684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Tahoma" pitchFamily="34" charset="0"/>
              </a:rPr>
              <a:t>细胞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3122613" y="246063"/>
            <a:ext cx="46767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P58 2.</a:t>
            </a:r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细胞中的层次关系</a:t>
            </a:r>
          </a:p>
        </p:txBody>
      </p:sp>
      <p:sp>
        <p:nvSpPr>
          <p:cNvPr id="25611" name="Text Box 4"/>
          <p:cNvSpPr txBox="1">
            <a:spLocks noChangeArrowheads="1"/>
          </p:cNvSpPr>
          <p:nvPr/>
        </p:nvSpPr>
        <p:spPr bwMode="auto">
          <a:xfrm>
            <a:off x="215900" y="209550"/>
            <a:ext cx="2736850" cy="771525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000000"/>
                </a:solidFill>
                <a:latin typeface="Arial" charset="0"/>
              </a:rPr>
              <a:t>课后练习</a:t>
            </a:r>
          </a:p>
        </p:txBody>
      </p:sp>
    </p:spTree>
    <p:extLst>
      <p:ext uri="{BB962C8B-B14F-4D97-AF65-F5344CB8AC3E}">
        <p14:creationId xmlns:p14="http://schemas.microsoft.com/office/powerpoint/2010/main" val="195039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utoUpdateAnimBg="0"/>
      <p:bldP spid="21508" grpId="0" autoUpdateAnimBg="0"/>
      <p:bldP spid="21511" grpId="0" autoUpdateAnimBg="0"/>
      <p:bldP spid="21513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1619250" y="1404938"/>
            <a:ext cx="6337300" cy="411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en-US" sz="44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44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、细胞分裂时，先分裂</a:t>
            </a:r>
          </a:p>
          <a:p>
            <a:pPr eaLnBrk="1" hangingPunct="1">
              <a:defRPr/>
            </a:pPr>
            <a:r>
              <a:rPr lang="zh-CN" altLang="en-US" sz="44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 的是</a:t>
            </a:r>
            <a:r>
              <a:rPr lang="en-US" sz="44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( </a:t>
            </a:r>
            <a:r>
              <a:rPr lang="zh-CN" altLang="en-US" sz="44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　</a:t>
            </a:r>
            <a:r>
              <a:rPr lang="en-US" sz="44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)</a:t>
            </a:r>
          </a:p>
          <a:p>
            <a:pPr eaLnBrk="1" hangingPunct="1">
              <a:defRPr/>
            </a:pPr>
            <a:r>
              <a:rPr lang="zh-CN" altLang="en-US" sz="44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　  </a:t>
            </a:r>
            <a:r>
              <a:rPr lang="en-US" sz="44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A</a:t>
            </a:r>
            <a:r>
              <a:rPr lang="zh-CN" altLang="en-US" sz="44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．细胞壁</a:t>
            </a:r>
          </a:p>
          <a:p>
            <a:pPr eaLnBrk="1" hangingPunct="1">
              <a:defRPr/>
            </a:pPr>
            <a:r>
              <a:rPr lang="zh-CN" altLang="en-US" sz="44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  </a:t>
            </a:r>
            <a:r>
              <a:rPr lang="en-US" sz="44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B. </a:t>
            </a:r>
            <a:r>
              <a:rPr lang="zh-CN" altLang="en-US" sz="44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细胞膜</a:t>
            </a:r>
          </a:p>
          <a:p>
            <a:pPr eaLnBrk="1" hangingPunct="1">
              <a:defRPr/>
            </a:pPr>
            <a:r>
              <a:rPr lang="zh-CN" altLang="en-US" sz="44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　  </a:t>
            </a:r>
            <a:r>
              <a:rPr lang="en-US" sz="44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C. </a:t>
            </a:r>
            <a:r>
              <a:rPr lang="zh-CN" altLang="en-US" sz="44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细胞质</a:t>
            </a:r>
          </a:p>
          <a:p>
            <a:pPr eaLnBrk="1" hangingPunct="1">
              <a:defRPr/>
            </a:pPr>
            <a:r>
              <a:rPr lang="zh-CN" altLang="en-US" sz="44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  </a:t>
            </a:r>
            <a:r>
              <a:rPr lang="en-US" sz="44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D. </a:t>
            </a:r>
            <a:r>
              <a:rPr lang="zh-CN" altLang="en-US" sz="44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细胞核</a:t>
            </a:r>
          </a:p>
        </p:txBody>
      </p:sp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4067175" y="2133600"/>
            <a:ext cx="5921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440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</a:rPr>
              <a:t>D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215900" y="209550"/>
            <a:ext cx="2830513" cy="771525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000000"/>
                </a:solidFill>
                <a:latin typeface="Arial" charset="0"/>
              </a:rPr>
              <a:t>练一练</a:t>
            </a:r>
          </a:p>
        </p:txBody>
      </p:sp>
    </p:spTree>
    <p:extLst>
      <p:ext uri="{BB962C8B-B14F-4D97-AF65-F5344CB8AC3E}">
        <p14:creationId xmlns:p14="http://schemas.microsoft.com/office/powerpoint/2010/main" val="29545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5"/>
          <p:cNvSpPr txBox="1">
            <a:spLocks noChangeArrowheads="1"/>
          </p:cNvSpPr>
          <p:nvPr/>
        </p:nvSpPr>
        <p:spPr bwMode="auto">
          <a:xfrm>
            <a:off x="250825" y="2636838"/>
            <a:ext cx="923925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latin typeface="Times New Roman" pitchFamily="18" charset="0"/>
              </a:rPr>
              <a:t>2</a:t>
            </a:r>
            <a:r>
              <a:rPr lang="zh-CN" altLang="en-US" sz="3200" b="1">
                <a:latin typeface="Times New Roman" pitchFamily="18" charset="0"/>
              </a:rPr>
              <a:t>、生物体的生长与两个因素有关：</a:t>
            </a:r>
          </a:p>
          <a:p>
            <a:pPr eaLnBrk="1" hangingPunct="1"/>
            <a:r>
              <a:rPr lang="zh-CN" altLang="en-US" sz="3200" b="1">
                <a:latin typeface="Times New Roman" pitchFamily="18" charset="0"/>
              </a:rPr>
              <a:t>（</a:t>
            </a:r>
            <a:r>
              <a:rPr lang="en-US" altLang="zh-CN" sz="3200" b="1">
                <a:latin typeface="Times New Roman" pitchFamily="18" charset="0"/>
              </a:rPr>
              <a:t>1</a:t>
            </a:r>
            <a:r>
              <a:rPr lang="zh-CN" altLang="en-US" sz="3200" b="1">
                <a:latin typeface="Times New Roman" pitchFamily="18" charset="0"/>
              </a:rPr>
              <a:t>）生物体细胞数目的增加是</a:t>
            </a:r>
            <a:r>
              <a:rPr lang="zh-CN" altLang="en-US" sz="3200" b="1" u="sng">
                <a:latin typeface="Times New Roman" pitchFamily="18" charset="0"/>
              </a:rPr>
              <a:t>                  </a:t>
            </a:r>
            <a:r>
              <a:rPr lang="zh-CN" altLang="en-US" sz="3200" b="1">
                <a:latin typeface="Times New Roman" pitchFamily="18" charset="0"/>
              </a:rPr>
              <a:t>的结果。</a:t>
            </a:r>
          </a:p>
          <a:p>
            <a:pPr eaLnBrk="1" hangingPunct="1"/>
            <a:endParaRPr lang="zh-CN" altLang="en-US" sz="3200" b="1">
              <a:latin typeface="Times New Roman" pitchFamily="18" charset="0"/>
            </a:endParaRPr>
          </a:p>
          <a:p>
            <a:pPr eaLnBrk="1" hangingPunct="1"/>
            <a:r>
              <a:rPr lang="zh-CN" altLang="en-US" sz="3200" b="1">
                <a:latin typeface="Times New Roman" pitchFamily="18" charset="0"/>
              </a:rPr>
              <a:t>（</a:t>
            </a:r>
            <a:r>
              <a:rPr lang="en-US" altLang="zh-CN" sz="3200" b="1">
                <a:latin typeface="Times New Roman" pitchFamily="18" charset="0"/>
              </a:rPr>
              <a:t>2</a:t>
            </a:r>
            <a:r>
              <a:rPr lang="zh-CN" altLang="en-US" sz="3200" b="1">
                <a:latin typeface="Times New Roman" pitchFamily="18" charset="0"/>
              </a:rPr>
              <a:t>）生物体细胞体积的增大是</a:t>
            </a:r>
            <a:endParaRPr lang="en-US" sz="3200" b="1" u="sng">
              <a:latin typeface="Times New Roman" pitchFamily="18" charset="0"/>
            </a:endParaRPr>
          </a:p>
          <a:p>
            <a:pPr eaLnBrk="1" hangingPunct="1"/>
            <a:r>
              <a:rPr lang="zh-CN" altLang="en-US" sz="3200" b="1">
                <a:latin typeface="Times New Roman" pitchFamily="18" charset="0"/>
              </a:rPr>
              <a:t>的结果。</a:t>
            </a:r>
          </a:p>
        </p:txBody>
      </p:sp>
      <p:sp>
        <p:nvSpPr>
          <p:cNvPr id="23555" name="Text Box 7"/>
          <p:cNvSpPr txBox="1">
            <a:spLocks noChangeArrowheads="1"/>
          </p:cNvSpPr>
          <p:nvPr/>
        </p:nvSpPr>
        <p:spPr bwMode="auto">
          <a:xfrm>
            <a:off x="5940425" y="3068638"/>
            <a:ext cx="22796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3300"/>
                </a:solidFill>
                <a:latin typeface="Times New Roman" pitchFamily="18" charset="0"/>
              </a:rPr>
              <a:t>细胞分裂</a:t>
            </a:r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5867400" y="3960813"/>
            <a:ext cx="25717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3300"/>
                </a:solidFill>
                <a:latin typeface="Times New Roman" pitchFamily="18" charset="0"/>
              </a:rPr>
              <a:t>细胞生长</a:t>
            </a:r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>
            <a:off x="215900" y="209550"/>
            <a:ext cx="2830513" cy="771525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000000"/>
                </a:solidFill>
                <a:latin typeface="Arial" charset="0"/>
              </a:rPr>
              <a:t>练一练</a:t>
            </a:r>
          </a:p>
        </p:txBody>
      </p:sp>
      <p:sp>
        <p:nvSpPr>
          <p:cNvPr id="27654" name="Text Box 10"/>
          <p:cNvSpPr txBox="1">
            <a:spLocks noChangeArrowheads="1"/>
          </p:cNvSpPr>
          <p:nvPr/>
        </p:nvSpPr>
        <p:spPr bwMode="auto">
          <a:xfrm>
            <a:off x="5749925" y="4338638"/>
            <a:ext cx="43243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——————————</a:t>
            </a:r>
          </a:p>
        </p:txBody>
      </p:sp>
    </p:spTree>
    <p:extLst>
      <p:ext uri="{BB962C8B-B14F-4D97-AF65-F5344CB8AC3E}">
        <p14:creationId xmlns:p14="http://schemas.microsoft.com/office/powerpoint/2010/main" val="2708858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utoUpdateAnimBg="0"/>
      <p:bldP spid="23556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196975"/>
            <a:ext cx="7772400" cy="4899025"/>
          </a:xfrm>
        </p:spPr>
        <p:txBody>
          <a:bodyPr/>
          <a:lstStyle/>
          <a:p>
            <a:pPr eaLnBrk="1" hangingPunct="1"/>
            <a:r>
              <a:rPr lang="en-US" altLang="zh-CN" b="1" smtClean="0"/>
              <a:t>3</a:t>
            </a:r>
            <a:r>
              <a:rPr lang="zh-CN" altLang="en-US" b="1" smtClean="0"/>
              <a:t>、细胞分裂时，</a:t>
            </a:r>
            <a:r>
              <a:rPr lang="zh-CN" altLang="en-US" b="1" u="sng" smtClean="0"/>
              <a:t>             </a:t>
            </a:r>
            <a:r>
              <a:rPr lang="zh-CN" altLang="en-US" b="1" smtClean="0"/>
              <a:t>先由一个分成两个，随后，</a:t>
            </a:r>
            <a:r>
              <a:rPr lang="zh-CN" altLang="en-US" b="1" u="sng" smtClean="0"/>
              <a:t>            </a:t>
            </a:r>
            <a:r>
              <a:rPr lang="zh-CN" altLang="en-US" b="1" smtClean="0"/>
              <a:t>分成两份，每份各含有一个</a:t>
            </a:r>
            <a:r>
              <a:rPr lang="zh-CN" altLang="en-US" b="1" u="sng" smtClean="0"/>
              <a:t>                    </a:t>
            </a:r>
            <a:r>
              <a:rPr lang="zh-CN" altLang="en-US" b="1" smtClean="0"/>
              <a:t>；最后，在原来的细胞中央，形成新的</a:t>
            </a:r>
            <a:r>
              <a:rPr lang="zh-CN" altLang="en-US" b="1" u="sng" smtClean="0"/>
              <a:t>                  </a:t>
            </a:r>
            <a:r>
              <a:rPr lang="zh-CN" altLang="en-US" b="1" smtClean="0"/>
              <a:t>，植物细胞还形成新的</a:t>
            </a:r>
            <a:r>
              <a:rPr lang="zh-CN" altLang="en-US" b="1" u="sng" smtClean="0"/>
              <a:t>                  </a:t>
            </a:r>
            <a:r>
              <a:rPr lang="zh-CN" altLang="en-US" b="1" smtClean="0"/>
              <a:t>。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052888" y="1106488"/>
            <a:ext cx="23510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3300"/>
                </a:solidFill>
                <a:latin typeface="Times New Roman" pitchFamily="18" charset="0"/>
              </a:rPr>
              <a:t>细胞核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2540000" y="1543050"/>
            <a:ext cx="23510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3300"/>
                </a:solidFill>
                <a:latin typeface="Times New Roman" pitchFamily="18" charset="0"/>
              </a:rPr>
              <a:t>细胞质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887538" y="1911350"/>
            <a:ext cx="23510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3300"/>
                </a:solidFill>
                <a:latin typeface="Times New Roman" pitchFamily="18" charset="0"/>
              </a:rPr>
              <a:t>细胞核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3575050" y="2311400"/>
            <a:ext cx="23510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3300"/>
                </a:solidFill>
                <a:latin typeface="Times New Roman" pitchFamily="18" charset="0"/>
              </a:rPr>
              <a:t>细胞膜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2066925" y="2740025"/>
            <a:ext cx="23510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3300"/>
                </a:solidFill>
                <a:latin typeface="Times New Roman" pitchFamily="18" charset="0"/>
              </a:rPr>
              <a:t>细胞壁</a:t>
            </a:r>
          </a:p>
        </p:txBody>
      </p:sp>
      <p:sp>
        <p:nvSpPr>
          <p:cNvPr id="28680" name="Text Box 4"/>
          <p:cNvSpPr txBox="1">
            <a:spLocks noChangeArrowheads="1"/>
          </p:cNvSpPr>
          <p:nvPr/>
        </p:nvSpPr>
        <p:spPr bwMode="auto">
          <a:xfrm>
            <a:off x="215900" y="209550"/>
            <a:ext cx="2830513" cy="771525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000000"/>
                </a:solidFill>
                <a:latin typeface="Arial" charset="0"/>
              </a:rPr>
              <a:t>练一练</a:t>
            </a:r>
          </a:p>
        </p:txBody>
      </p:sp>
    </p:spTree>
    <p:extLst>
      <p:ext uri="{BB962C8B-B14F-4D97-AF65-F5344CB8AC3E}">
        <p14:creationId xmlns:p14="http://schemas.microsoft.com/office/powerpoint/2010/main" val="424617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utoUpdateAnimBg="0"/>
      <p:bldP spid="24580" grpId="0" autoUpdateAnimBg="0"/>
      <p:bldP spid="24581" grpId="0" autoUpdateAnimBg="0"/>
      <p:bldP spid="24582" grpId="0" autoUpdateAnimBg="0"/>
      <p:bldP spid="24583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517525" y="1447800"/>
            <a:ext cx="8626475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latin typeface="Times New Roman" pitchFamily="18" charset="0"/>
              </a:rPr>
              <a:t>4</a:t>
            </a:r>
            <a:r>
              <a:rPr lang="zh-CN" altLang="en-US" sz="3200" b="1">
                <a:latin typeface="Times New Roman" pitchFamily="18" charset="0"/>
              </a:rPr>
              <a:t>、在细胞分裂过程中，平均分配到两个细胞中的结构是：</a:t>
            </a:r>
            <a:r>
              <a:rPr lang="en-US" altLang="zh-CN" sz="3200" b="1">
                <a:latin typeface="Times New Roman" pitchFamily="18" charset="0"/>
              </a:rPr>
              <a:t>(           )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A</a:t>
            </a:r>
            <a:r>
              <a:rPr lang="zh-CN" altLang="en-US" sz="3200" b="1">
                <a:latin typeface="Times New Roman" pitchFamily="18" charset="0"/>
              </a:rPr>
              <a:t>、细胞膜        </a:t>
            </a:r>
            <a:r>
              <a:rPr lang="en-US" altLang="zh-CN" sz="3200" b="1">
                <a:latin typeface="Times New Roman" pitchFamily="18" charset="0"/>
              </a:rPr>
              <a:t>B</a:t>
            </a:r>
            <a:r>
              <a:rPr lang="zh-CN" altLang="en-US" sz="3200" b="1">
                <a:latin typeface="Times New Roman" pitchFamily="18" charset="0"/>
              </a:rPr>
              <a:t>、细胞质       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C</a:t>
            </a:r>
            <a:r>
              <a:rPr lang="zh-CN" altLang="en-US" sz="3200" b="1">
                <a:latin typeface="Times New Roman" pitchFamily="18" charset="0"/>
              </a:rPr>
              <a:t>、细胞核        </a:t>
            </a:r>
            <a:r>
              <a:rPr lang="en-US" altLang="zh-CN" sz="3200" b="1">
                <a:latin typeface="Times New Roman" pitchFamily="18" charset="0"/>
              </a:rPr>
              <a:t>D</a:t>
            </a:r>
            <a:r>
              <a:rPr lang="zh-CN" altLang="en-US" sz="3200" b="1">
                <a:latin typeface="Times New Roman" pitchFamily="18" charset="0"/>
              </a:rPr>
              <a:t>、染色体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5</a:t>
            </a:r>
            <a:r>
              <a:rPr lang="zh-CN" altLang="en-US" sz="3200" b="1">
                <a:latin typeface="Times New Roman" pitchFamily="18" charset="0"/>
              </a:rPr>
              <a:t>、一个生物体由小长大，是由于的</a:t>
            </a:r>
            <a:r>
              <a:rPr lang="en-US" altLang="zh-CN" sz="3200" b="1">
                <a:latin typeface="Times New Roman" pitchFamily="18" charset="0"/>
              </a:rPr>
              <a:t>(        ) </a:t>
            </a:r>
            <a:r>
              <a:rPr lang="zh-CN" altLang="en-US" sz="3200" b="1">
                <a:latin typeface="Times New Roman" pitchFamily="18" charset="0"/>
              </a:rPr>
              <a:t>结果。      </a:t>
            </a:r>
            <a:r>
              <a:rPr lang="en-US" altLang="zh-CN" sz="3200" b="1">
                <a:latin typeface="Times New Roman" pitchFamily="18" charset="0"/>
              </a:rPr>
              <a:t>A</a:t>
            </a:r>
            <a:r>
              <a:rPr lang="zh-CN" altLang="en-US" sz="3200" b="1">
                <a:latin typeface="Times New Roman" pitchFamily="18" charset="0"/>
              </a:rPr>
              <a:t>、细胞体积增大                    </a:t>
            </a:r>
            <a:r>
              <a:rPr lang="en-US" altLang="zh-CN" sz="3200" b="1">
                <a:latin typeface="Times New Roman" pitchFamily="18" charset="0"/>
              </a:rPr>
              <a:t>B</a:t>
            </a:r>
            <a:r>
              <a:rPr lang="zh-CN" altLang="en-US" sz="3200" b="1">
                <a:latin typeface="Times New Roman" pitchFamily="18" charset="0"/>
              </a:rPr>
              <a:t>、细胞数量增加</a:t>
            </a:r>
          </a:p>
          <a:p>
            <a:pPr eaLnBrk="1" hangingPunct="1"/>
            <a:r>
              <a:rPr lang="zh-CN" altLang="en-US" sz="3200" b="1">
                <a:latin typeface="Times New Roman" pitchFamily="18" charset="0"/>
              </a:rPr>
              <a:t> </a:t>
            </a:r>
            <a:r>
              <a:rPr lang="en-US" altLang="zh-CN" sz="3200" b="1">
                <a:latin typeface="Times New Roman" pitchFamily="18" charset="0"/>
              </a:rPr>
              <a:t>C</a:t>
            </a:r>
            <a:r>
              <a:rPr lang="zh-CN" altLang="en-US" sz="3200" b="1">
                <a:latin typeface="Times New Roman" pitchFamily="18" charset="0"/>
              </a:rPr>
              <a:t>、细胞分裂和细胞生长        </a:t>
            </a:r>
            <a:r>
              <a:rPr lang="en-US" altLang="zh-CN" sz="3200" b="1">
                <a:latin typeface="Times New Roman" pitchFamily="18" charset="0"/>
              </a:rPr>
              <a:t>D</a:t>
            </a:r>
            <a:r>
              <a:rPr lang="zh-CN" altLang="en-US" sz="3200" b="1">
                <a:latin typeface="Times New Roman" pitchFamily="18" charset="0"/>
              </a:rPr>
              <a:t>、细胞分裂或细胞生长</a:t>
            </a:r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2987675" y="1989138"/>
            <a:ext cx="4413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7235825" y="3357563"/>
            <a:ext cx="4413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215900" y="209550"/>
            <a:ext cx="2916238" cy="771525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000000"/>
                </a:solidFill>
                <a:latin typeface="Arial" charset="0"/>
              </a:rPr>
              <a:t>练一练</a:t>
            </a:r>
          </a:p>
        </p:txBody>
      </p:sp>
    </p:spTree>
    <p:extLst>
      <p:ext uri="{BB962C8B-B14F-4D97-AF65-F5344CB8AC3E}">
        <p14:creationId xmlns:p14="http://schemas.microsoft.com/office/powerpoint/2010/main" val="387262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3" grpId="0" autoUpdateAnimBg="0"/>
      <p:bldP spid="25604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09550" y="1403350"/>
            <a:ext cx="8934450" cy="4114800"/>
          </a:xfrm>
          <a:solidFill>
            <a:srgbClr val="FFFFFF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altLang="zh-CN" sz="2800" b="1" smtClean="0"/>
              <a:t>6</a:t>
            </a:r>
            <a:r>
              <a:rPr lang="zh-CN" altLang="en-US" sz="2800" b="1" smtClean="0"/>
              <a:t>、下列有关细胞分裂步骤，正确的顺序是：</a:t>
            </a:r>
            <a:r>
              <a:rPr lang="en-US" altLang="zh-CN" sz="2800" b="1" smtClean="0"/>
              <a:t>(    )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zh-CN" altLang="en-US" sz="2800" b="1" smtClean="0"/>
              <a:t>①细胞质平均分成两份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zh-CN" altLang="en-US" sz="2800" b="1" smtClean="0"/>
              <a:t>②复制后的染色体分别进入两个新的细胞核内        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zh-CN" altLang="en-US" sz="2800" b="1" smtClean="0"/>
              <a:t>③形成新的细胞膜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altLang="zh-CN" sz="2800" b="1" smtClean="0"/>
              <a:t>A</a:t>
            </a:r>
            <a:r>
              <a:rPr lang="zh-CN" altLang="en-US" sz="2800" b="1" smtClean="0"/>
              <a:t>、①②③  </a:t>
            </a:r>
            <a:r>
              <a:rPr lang="en-US" altLang="zh-CN" sz="2800" b="1" smtClean="0"/>
              <a:t>B</a:t>
            </a:r>
            <a:r>
              <a:rPr lang="zh-CN" altLang="en-US" sz="2800" b="1" smtClean="0"/>
              <a:t>、③②①   </a:t>
            </a:r>
            <a:r>
              <a:rPr lang="en-US" altLang="zh-CN" sz="2800" b="1" smtClean="0"/>
              <a:t>C</a:t>
            </a:r>
            <a:r>
              <a:rPr lang="zh-CN" altLang="en-US" sz="2800" b="1" smtClean="0"/>
              <a:t>、②①③    </a:t>
            </a:r>
            <a:r>
              <a:rPr lang="en-US" altLang="zh-CN" sz="2800" b="1" smtClean="0"/>
              <a:t>D</a:t>
            </a:r>
            <a:r>
              <a:rPr lang="zh-CN" altLang="en-US" sz="2800" b="1" smtClean="0"/>
              <a:t>、②③①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altLang="zh-CN" sz="2800" b="1" smtClean="0"/>
              <a:t>7</a:t>
            </a:r>
            <a:r>
              <a:rPr lang="zh-CN" altLang="en-US" sz="2800" b="1" smtClean="0"/>
              <a:t>、人的细胞核中有</a:t>
            </a:r>
            <a:r>
              <a:rPr lang="en-US" altLang="zh-CN" sz="2800" b="1" smtClean="0"/>
              <a:t>46</a:t>
            </a:r>
            <a:r>
              <a:rPr lang="zh-CN" altLang="en-US" sz="2800" b="1" smtClean="0"/>
              <a:t>条染色体，经过两次细胞分裂后形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zh-CN" altLang="en-US" sz="2800" b="1" smtClean="0"/>
              <a:t>成四个细胞，每个细胞中染色体的数量为：</a:t>
            </a:r>
            <a:r>
              <a:rPr lang="en-US" altLang="zh-CN" sz="2800" b="1" smtClean="0"/>
              <a:t>(        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800" b="1" smtClean="0"/>
              <a:t>A</a:t>
            </a:r>
            <a:r>
              <a:rPr lang="zh-CN" altLang="en-US" sz="2800" b="1" smtClean="0"/>
              <a:t>、</a:t>
            </a:r>
            <a:r>
              <a:rPr lang="en-US" altLang="zh-CN" sz="2800" b="1" smtClean="0"/>
              <a:t>92</a:t>
            </a:r>
            <a:r>
              <a:rPr lang="zh-CN" altLang="en-US" sz="2800" b="1" smtClean="0"/>
              <a:t>条    </a:t>
            </a:r>
            <a:r>
              <a:rPr lang="en-US" altLang="zh-CN" sz="2800" b="1" smtClean="0"/>
              <a:t>B</a:t>
            </a:r>
            <a:r>
              <a:rPr lang="zh-CN" altLang="en-US" sz="2800" b="1" smtClean="0"/>
              <a:t>、</a:t>
            </a:r>
            <a:r>
              <a:rPr lang="en-US" altLang="zh-CN" sz="2800" b="1" smtClean="0"/>
              <a:t>46</a:t>
            </a:r>
            <a:r>
              <a:rPr lang="zh-CN" altLang="en-US" sz="2800" b="1" smtClean="0"/>
              <a:t>条  </a:t>
            </a:r>
            <a:r>
              <a:rPr lang="en-US" altLang="zh-CN" sz="2800" b="1" smtClean="0"/>
              <a:t>C</a:t>
            </a:r>
            <a:r>
              <a:rPr lang="zh-CN" altLang="en-US" sz="2800" b="1" smtClean="0"/>
              <a:t>、</a:t>
            </a:r>
            <a:r>
              <a:rPr lang="en-US" altLang="zh-CN" sz="2800" b="1" smtClean="0"/>
              <a:t>23</a:t>
            </a:r>
            <a:r>
              <a:rPr lang="zh-CN" altLang="en-US" sz="2800" b="1" smtClean="0"/>
              <a:t>条  </a:t>
            </a:r>
            <a:r>
              <a:rPr lang="en-US" altLang="zh-CN" sz="2800" b="1" smtClean="0"/>
              <a:t>D</a:t>
            </a:r>
            <a:r>
              <a:rPr lang="zh-CN" altLang="en-US" sz="2800" b="1" smtClean="0"/>
              <a:t>、不能确定</a:t>
            </a:r>
          </a:p>
          <a:p>
            <a:pPr eaLnBrk="1" hangingPunct="1">
              <a:lnSpc>
                <a:spcPct val="80000"/>
              </a:lnSpc>
            </a:pPr>
            <a:endParaRPr lang="zh-CN" altLang="en-US" sz="2800" smtClean="0"/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7616825" y="1335088"/>
            <a:ext cx="4778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7713663" y="4286250"/>
            <a:ext cx="4556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30725" name="Text Box 4"/>
          <p:cNvSpPr txBox="1">
            <a:spLocks noChangeArrowheads="1"/>
          </p:cNvSpPr>
          <p:nvPr/>
        </p:nvSpPr>
        <p:spPr bwMode="auto">
          <a:xfrm>
            <a:off x="215900" y="209550"/>
            <a:ext cx="3033713" cy="771525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000000"/>
                </a:solidFill>
                <a:latin typeface="Arial" charset="0"/>
              </a:rPr>
              <a:t>练一练</a:t>
            </a:r>
          </a:p>
        </p:txBody>
      </p:sp>
    </p:spTree>
    <p:extLst>
      <p:ext uri="{BB962C8B-B14F-4D97-AF65-F5344CB8AC3E}">
        <p14:creationId xmlns:p14="http://schemas.microsoft.com/office/powerpoint/2010/main" val="126584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utoUpdateAnimBg="0"/>
      <p:bldP spid="26628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212725" y="1271588"/>
            <a:ext cx="86661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</a:rPr>
              <a:t>8.</a:t>
            </a:r>
            <a:r>
              <a:rPr lang="zh-CN" altLang="en-US" sz="2800" b="1">
                <a:latin typeface="Times New Roman" pitchFamily="18" charset="0"/>
              </a:rPr>
              <a:t>下图是动、植物细胞分裂过程示意图，请据图回答：</a:t>
            </a:r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266700" y="3430588"/>
            <a:ext cx="8588375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</a:rPr>
              <a:t>1</a:t>
            </a:r>
            <a:r>
              <a:rPr lang="zh-CN" altLang="en-US" sz="2800" b="1">
                <a:latin typeface="Times New Roman" pitchFamily="18" charset="0"/>
              </a:rPr>
              <a:t>、细胞分裂过程包括</a:t>
            </a:r>
            <a:r>
              <a:rPr lang="zh-CN" altLang="en-US" sz="2800" b="1" u="sng">
                <a:latin typeface="Times New Roman" pitchFamily="18" charset="0"/>
              </a:rPr>
              <a:t>                      </a:t>
            </a:r>
            <a:r>
              <a:rPr lang="zh-CN" altLang="en-US" sz="2800" b="1">
                <a:latin typeface="Times New Roman" pitchFamily="18" charset="0"/>
              </a:rPr>
              <a:t>和</a:t>
            </a:r>
            <a:r>
              <a:rPr lang="zh-CN" altLang="en-US" sz="2800" b="1" u="sng">
                <a:latin typeface="Times New Roman" pitchFamily="18" charset="0"/>
              </a:rPr>
              <a:t>                       </a:t>
            </a:r>
            <a:r>
              <a:rPr lang="zh-CN" altLang="en-US" sz="2800" b="1">
                <a:latin typeface="Times New Roman" pitchFamily="18" charset="0"/>
              </a:rPr>
              <a:t>两个方面。</a:t>
            </a:r>
          </a:p>
          <a:p>
            <a:pPr eaLnBrk="1" hangingPunct="1"/>
            <a:r>
              <a:rPr lang="en-US" altLang="zh-CN" sz="2800" b="1">
                <a:latin typeface="Times New Roman" pitchFamily="18" charset="0"/>
              </a:rPr>
              <a:t>2</a:t>
            </a:r>
            <a:r>
              <a:rPr lang="zh-CN" altLang="en-US" sz="2800" b="1">
                <a:latin typeface="Times New Roman" pitchFamily="18" charset="0"/>
              </a:rPr>
              <a:t>、图</a:t>
            </a:r>
            <a:r>
              <a:rPr lang="en-US" altLang="zh-CN" sz="2800" b="1">
                <a:latin typeface="Times New Roman" pitchFamily="18" charset="0"/>
              </a:rPr>
              <a:t>A</a:t>
            </a:r>
            <a:r>
              <a:rPr lang="zh-CN" altLang="en-US" sz="2800" b="1">
                <a:latin typeface="Times New Roman" pitchFamily="18" charset="0"/>
              </a:rPr>
              <a:t>表示</a:t>
            </a:r>
            <a:r>
              <a:rPr lang="zh-CN" altLang="en-US" sz="2800" b="1" u="sng">
                <a:latin typeface="Times New Roman" pitchFamily="18" charset="0"/>
              </a:rPr>
              <a:t>                </a:t>
            </a:r>
            <a:r>
              <a:rPr lang="zh-CN" altLang="en-US" sz="2800" b="1">
                <a:latin typeface="Times New Roman" pitchFamily="18" charset="0"/>
              </a:rPr>
              <a:t>细胞分裂的过程，</a:t>
            </a:r>
          </a:p>
          <a:p>
            <a:pPr eaLnBrk="1" hangingPunct="1"/>
            <a:r>
              <a:rPr lang="zh-CN" altLang="en-US" sz="2800" b="1">
                <a:latin typeface="Times New Roman" pitchFamily="18" charset="0"/>
              </a:rPr>
              <a:t>      图</a:t>
            </a:r>
            <a:r>
              <a:rPr lang="en-US" altLang="zh-CN" sz="2800" b="1">
                <a:latin typeface="Times New Roman" pitchFamily="18" charset="0"/>
              </a:rPr>
              <a:t>B</a:t>
            </a:r>
            <a:r>
              <a:rPr lang="zh-CN" altLang="en-US" sz="2800" b="1">
                <a:latin typeface="Times New Roman" pitchFamily="18" charset="0"/>
              </a:rPr>
              <a:t>表示</a:t>
            </a:r>
            <a:r>
              <a:rPr lang="zh-CN" altLang="en-US" sz="2800" b="1" u="sng">
                <a:latin typeface="Times New Roman" pitchFamily="18" charset="0"/>
              </a:rPr>
              <a:t>                </a:t>
            </a:r>
            <a:r>
              <a:rPr lang="zh-CN" altLang="en-US" sz="2800" b="1">
                <a:latin typeface="Times New Roman" pitchFamily="18" charset="0"/>
              </a:rPr>
              <a:t>细胞分裂的过程。</a:t>
            </a:r>
          </a:p>
          <a:p>
            <a:pPr eaLnBrk="1" hangingPunct="1"/>
            <a:r>
              <a:rPr lang="en-US" altLang="zh-CN" sz="2800" b="1">
                <a:latin typeface="Times New Roman" pitchFamily="18" charset="0"/>
              </a:rPr>
              <a:t>3</a:t>
            </a:r>
            <a:r>
              <a:rPr lang="zh-CN" altLang="en-US" sz="2800" b="1">
                <a:latin typeface="Times New Roman" pitchFamily="18" charset="0"/>
              </a:rPr>
              <a:t>、植物细胞和动物细胞分裂过程的不同，主要表现在</a:t>
            </a:r>
          </a:p>
          <a:p>
            <a:pPr eaLnBrk="1" hangingPunct="1"/>
            <a:r>
              <a:rPr lang="zh-CN" altLang="en-US" sz="2800" b="1">
                <a:latin typeface="Times New Roman" pitchFamily="18" charset="0"/>
              </a:rPr>
              <a:t>      </a:t>
            </a:r>
            <a:r>
              <a:rPr lang="zh-CN" altLang="en-US" sz="2800" b="1" u="sng">
                <a:latin typeface="Times New Roman" pitchFamily="18" charset="0"/>
              </a:rPr>
              <a:t>                                   </a:t>
            </a:r>
            <a:r>
              <a:rPr lang="zh-CN" altLang="en-US" sz="2800" b="1">
                <a:latin typeface="Times New Roman" pitchFamily="18" charset="0"/>
              </a:rPr>
              <a:t>不同。</a:t>
            </a:r>
          </a:p>
        </p:txBody>
      </p:sp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3732213" y="3346450"/>
            <a:ext cx="3949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</a:rPr>
              <a:t>细胞核分裂</a:t>
            </a:r>
          </a:p>
        </p:txBody>
      </p:sp>
      <p:sp>
        <p:nvSpPr>
          <p:cNvPr id="27653" name="Text Box 6"/>
          <p:cNvSpPr txBox="1">
            <a:spLocks noChangeArrowheads="1"/>
          </p:cNvSpPr>
          <p:nvPr/>
        </p:nvSpPr>
        <p:spPr bwMode="auto">
          <a:xfrm>
            <a:off x="6099175" y="3346450"/>
            <a:ext cx="38719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</a:rPr>
              <a:t>细胞质分裂</a:t>
            </a:r>
          </a:p>
        </p:txBody>
      </p:sp>
      <p:sp>
        <p:nvSpPr>
          <p:cNvPr id="27654" name="Text Box 7"/>
          <p:cNvSpPr txBox="1">
            <a:spLocks noChangeArrowheads="1"/>
          </p:cNvSpPr>
          <p:nvPr/>
        </p:nvSpPr>
        <p:spPr bwMode="auto">
          <a:xfrm>
            <a:off x="2303463" y="4249738"/>
            <a:ext cx="22447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</a:rPr>
              <a:t>动物</a:t>
            </a:r>
          </a:p>
        </p:txBody>
      </p:sp>
      <p:sp>
        <p:nvSpPr>
          <p:cNvPr id="27655" name="Text Box 8"/>
          <p:cNvSpPr txBox="1">
            <a:spLocks noChangeArrowheads="1"/>
          </p:cNvSpPr>
          <p:nvPr/>
        </p:nvSpPr>
        <p:spPr bwMode="auto">
          <a:xfrm>
            <a:off x="2289175" y="4659313"/>
            <a:ext cx="19748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</a:rPr>
              <a:t>植物</a:t>
            </a:r>
          </a:p>
        </p:txBody>
      </p:sp>
      <p:sp>
        <p:nvSpPr>
          <p:cNvPr id="27656" name="Text Box 9"/>
          <p:cNvSpPr txBox="1">
            <a:spLocks noChangeArrowheads="1"/>
          </p:cNvSpPr>
          <p:nvPr/>
        </p:nvSpPr>
        <p:spPr bwMode="auto">
          <a:xfrm>
            <a:off x="950913" y="5461000"/>
            <a:ext cx="46085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</a:rPr>
              <a:t>细胞壁的形成</a:t>
            </a:r>
          </a:p>
        </p:txBody>
      </p:sp>
      <p:pic>
        <p:nvPicPr>
          <p:cNvPr id="31753" name="Picture 10" descr="未命名1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1839913"/>
            <a:ext cx="6721475" cy="121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4" name="Text Box 11"/>
          <p:cNvSpPr txBox="1">
            <a:spLocks noChangeArrowheads="1"/>
          </p:cNvSpPr>
          <p:nvPr/>
        </p:nvSpPr>
        <p:spPr bwMode="auto">
          <a:xfrm>
            <a:off x="2414588" y="2859088"/>
            <a:ext cx="4413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</a:rPr>
              <a:t>A</a:t>
            </a:r>
          </a:p>
        </p:txBody>
      </p:sp>
      <p:sp>
        <p:nvSpPr>
          <p:cNvPr id="31755" name="Text Box 12"/>
          <p:cNvSpPr txBox="1">
            <a:spLocks noChangeArrowheads="1"/>
          </p:cNvSpPr>
          <p:nvPr/>
        </p:nvSpPr>
        <p:spPr bwMode="auto">
          <a:xfrm>
            <a:off x="5948363" y="2936875"/>
            <a:ext cx="4206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</a:rPr>
              <a:t>B</a:t>
            </a:r>
          </a:p>
        </p:txBody>
      </p:sp>
      <p:sp>
        <p:nvSpPr>
          <p:cNvPr id="31756" name="Text Box 4"/>
          <p:cNvSpPr txBox="1">
            <a:spLocks noChangeArrowheads="1"/>
          </p:cNvSpPr>
          <p:nvPr/>
        </p:nvSpPr>
        <p:spPr bwMode="auto">
          <a:xfrm>
            <a:off x="215900" y="209550"/>
            <a:ext cx="2481263" cy="771525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000000"/>
                </a:solidFill>
                <a:latin typeface="Arial" charset="0"/>
              </a:rPr>
              <a:t>练一练</a:t>
            </a:r>
          </a:p>
        </p:txBody>
      </p:sp>
    </p:spTree>
    <p:extLst>
      <p:ext uri="{BB962C8B-B14F-4D97-AF65-F5344CB8AC3E}">
        <p14:creationId xmlns:p14="http://schemas.microsoft.com/office/powerpoint/2010/main" val="88354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utoUpdateAnimBg="0"/>
      <p:bldP spid="27653" grpId="0" autoUpdateAnimBg="0"/>
      <p:bldP spid="27654" grpId="0" autoUpdateAnimBg="0"/>
      <p:bldP spid="27655" grpId="0" autoUpdateAnimBg="0"/>
      <p:bldP spid="27656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5"/>
          <p:cNvSpPr txBox="1">
            <a:spLocks noChangeArrowheads="1"/>
          </p:cNvSpPr>
          <p:nvPr/>
        </p:nvSpPr>
        <p:spPr bwMode="auto">
          <a:xfrm>
            <a:off x="1116013" y="1773238"/>
            <a:ext cx="7127875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6600" smtClean="0"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如果细胞不按规律进行分裂，会有什么结果？</a:t>
            </a:r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215900" y="209550"/>
            <a:ext cx="2481263" cy="771525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000000"/>
                </a:solidFill>
                <a:latin typeface="Arial" charset="0"/>
              </a:rPr>
              <a:t>想一想</a:t>
            </a:r>
          </a:p>
        </p:txBody>
      </p:sp>
    </p:spTree>
    <p:extLst>
      <p:ext uri="{BB962C8B-B14F-4D97-AF65-F5344CB8AC3E}">
        <p14:creationId xmlns:p14="http://schemas.microsoft.com/office/powerpoint/2010/main" val="405964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5"/>
          <p:cNvSpPr txBox="1">
            <a:spLocks noChangeArrowheads="1"/>
          </p:cNvSpPr>
          <p:nvPr/>
        </p:nvSpPr>
        <p:spPr bwMode="auto">
          <a:xfrm>
            <a:off x="358775" y="1577975"/>
            <a:ext cx="8210550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癌症是夺去人们生命的主要疾病之一。全世界每年约有</a:t>
            </a: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700</a:t>
            </a: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万人被癌症夺去了生命。癌细胞最初是由正常细胞变化而来的，正常细胞变为癌细胞的过程称为癌变。正常细胞癌变后有两个主要特点：一是分裂非常快，形成恶性肿瘤；二是癌细胞可以侵入邻近的正常组织，并通过血液、淋巴等进入远处的其他组织和器官，这就是癌的转移。有人称癌细胞为</a:t>
            </a: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楷体_GB2312" pitchFamily="49" charset="-122"/>
              </a:rPr>
              <a:t>“</a:t>
            </a: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脱缰之马</a:t>
            </a: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楷体_GB2312" pitchFamily="49" charset="-122"/>
              </a:rPr>
              <a:t>”</a:t>
            </a: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。</a:t>
            </a:r>
          </a:p>
        </p:txBody>
      </p:sp>
      <p:sp>
        <p:nvSpPr>
          <p:cNvPr id="29699" name="Text Box 6"/>
          <p:cNvSpPr txBox="1">
            <a:spLocks noChangeArrowheads="1"/>
          </p:cNvSpPr>
          <p:nvPr/>
        </p:nvSpPr>
        <p:spPr bwMode="auto">
          <a:xfrm>
            <a:off x="357188" y="5060950"/>
            <a:ext cx="81375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30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（</a:t>
            </a:r>
            <a:r>
              <a:rPr lang="en-US" sz="30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30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）你认为癌症威胁人们生命的原因是什么？</a:t>
            </a:r>
          </a:p>
        </p:txBody>
      </p:sp>
      <p:sp>
        <p:nvSpPr>
          <p:cNvPr id="29700" name="Text Box 7"/>
          <p:cNvSpPr txBox="1">
            <a:spLocks noChangeArrowheads="1"/>
          </p:cNvSpPr>
          <p:nvPr/>
        </p:nvSpPr>
        <p:spPr bwMode="auto">
          <a:xfrm>
            <a:off x="285750" y="5681663"/>
            <a:ext cx="47529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36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（</a:t>
            </a:r>
            <a:r>
              <a:rPr lang="en-US" sz="36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360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）如何预防癌变？</a:t>
            </a:r>
          </a:p>
        </p:txBody>
      </p:sp>
      <p:sp>
        <p:nvSpPr>
          <p:cNvPr id="29701" name="Text Box 8"/>
          <p:cNvSpPr txBox="1">
            <a:spLocks noChangeArrowheads="1"/>
          </p:cNvSpPr>
          <p:nvPr/>
        </p:nvSpPr>
        <p:spPr bwMode="auto">
          <a:xfrm>
            <a:off x="6000750" y="479425"/>
            <a:ext cx="863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400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科</a:t>
            </a:r>
          </a:p>
        </p:txBody>
      </p:sp>
      <p:sp>
        <p:nvSpPr>
          <p:cNvPr id="29702" name="Text Box 9"/>
          <p:cNvSpPr txBox="1">
            <a:spLocks noChangeArrowheads="1"/>
          </p:cNvSpPr>
          <p:nvPr/>
        </p:nvSpPr>
        <p:spPr bwMode="auto">
          <a:xfrm>
            <a:off x="6754813" y="461963"/>
            <a:ext cx="7207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4000" smtClean="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学</a:t>
            </a:r>
          </a:p>
        </p:txBody>
      </p:sp>
      <p:sp>
        <p:nvSpPr>
          <p:cNvPr id="29703" name="Text Box 10"/>
          <p:cNvSpPr txBox="1">
            <a:spLocks noChangeArrowheads="1"/>
          </p:cNvSpPr>
          <p:nvPr/>
        </p:nvSpPr>
        <p:spPr bwMode="auto">
          <a:xfrm>
            <a:off x="195263" y="984250"/>
            <a:ext cx="18732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拓展延伸</a:t>
            </a:r>
          </a:p>
        </p:txBody>
      </p:sp>
      <p:sp>
        <p:nvSpPr>
          <p:cNvPr id="29704" name="Text Box 11"/>
          <p:cNvSpPr txBox="1">
            <a:spLocks noChangeArrowheads="1"/>
          </p:cNvSpPr>
          <p:nvPr/>
        </p:nvSpPr>
        <p:spPr bwMode="auto">
          <a:xfrm>
            <a:off x="239713" y="223838"/>
            <a:ext cx="5040312" cy="701675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sz="4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“</a:t>
            </a:r>
            <a:r>
              <a:rPr lang="zh-CN" altLang="en-US" sz="4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脱缰之马”</a:t>
            </a:r>
            <a:r>
              <a:rPr lang="en-US" sz="4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—</a:t>
            </a:r>
            <a:r>
              <a:rPr lang="zh-CN" altLang="en-US" sz="4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癌细胞</a:t>
            </a:r>
          </a:p>
        </p:txBody>
      </p:sp>
    </p:spTree>
    <p:extLst>
      <p:ext uri="{BB962C8B-B14F-4D97-AF65-F5344CB8AC3E}">
        <p14:creationId xmlns:p14="http://schemas.microsoft.com/office/powerpoint/2010/main" val="219309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utoUpdateAnimBg="0"/>
      <p:bldP spid="2970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Rot="1" noChangeArrowheads="1"/>
          </p:cNvSpPr>
          <p:nvPr/>
        </p:nvSpPr>
        <p:spPr bwMode="auto">
          <a:xfrm>
            <a:off x="611188" y="1268413"/>
            <a:ext cx="7915275" cy="162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u"/>
              <a:defRPr/>
            </a:pPr>
            <a:r>
              <a:rPr lang="zh-CN" altLang="en-US" sz="3600" b="1" i="1">
                <a:latin typeface="Times New Roman" pitchFamily="18" charset="0"/>
              </a:rPr>
              <a:t>“</a:t>
            </a:r>
            <a:r>
              <a:rPr lang="zh-CN" altLang="en-US" sz="3600" b="1">
                <a:latin typeface="Times New Roman" pitchFamily="18" charset="0"/>
              </a:rPr>
              <a:t>春种一粒粟，秋收万颗籽。” </a:t>
            </a:r>
          </a:p>
          <a:p>
            <a:pPr marL="342900" indent="-34290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u"/>
              <a:defRPr/>
            </a:pPr>
            <a:r>
              <a:rPr lang="zh-CN" altLang="en-US" sz="3600" b="1">
                <a:latin typeface="Times New Roman" pitchFamily="18" charset="0"/>
              </a:rPr>
              <a:t>小鱼长成大鱼。</a:t>
            </a:r>
          </a:p>
          <a:p>
            <a:pPr marL="342900" indent="-34290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u"/>
              <a:defRPr/>
            </a:pP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婴儿长大成人</a:t>
            </a:r>
            <a:r>
              <a:rPr lang="zh-CN" altLang="en-US" sz="3600" b="1">
                <a:latin typeface="Times New Roman" pitchFamily="18" charset="0"/>
              </a:rPr>
              <a:t>。</a:t>
            </a:r>
            <a:endParaRPr lang="zh-CN" altLang="en-US" sz="3600" b="1">
              <a:solidFill>
                <a:srgbClr val="FF3300"/>
              </a:solidFill>
              <a:latin typeface="Times New Roman" pitchFamily="18" charset="0"/>
            </a:endParaRPr>
          </a:p>
        </p:txBody>
      </p:sp>
      <p:grpSp>
        <p:nvGrpSpPr>
          <p:cNvPr id="7171" name="Group 3"/>
          <p:cNvGrpSpPr>
            <a:grpSpLocks/>
          </p:cNvGrpSpPr>
          <p:nvPr/>
        </p:nvGrpSpPr>
        <p:grpSpPr bwMode="auto">
          <a:xfrm>
            <a:off x="430213" y="3502025"/>
            <a:ext cx="8002587" cy="1049338"/>
            <a:chOff x="0" y="0"/>
            <a:chExt cx="5041" cy="661"/>
          </a:xfrm>
        </p:grpSpPr>
        <p:sp>
          <p:nvSpPr>
            <p:cNvPr id="8197" name="AutoShape 4"/>
            <p:cNvSpPr>
              <a:spLocks noChangeArrowheads="1"/>
            </p:cNvSpPr>
            <p:nvPr/>
          </p:nvSpPr>
          <p:spPr bwMode="auto">
            <a:xfrm>
              <a:off x="0" y="162"/>
              <a:ext cx="1044" cy="499"/>
            </a:xfrm>
            <a:prstGeom prst="cloudCallout">
              <a:avLst>
                <a:gd name="adj1" fmla="val -34481"/>
                <a:gd name="adj2" fmla="val 91884"/>
              </a:avLst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/>
              <a:r>
                <a:rPr lang="zh-CN" altLang="en-US" sz="3600" b="1" i="1">
                  <a:solidFill>
                    <a:srgbClr val="006600"/>
                  </a:solidFill>
                  <a:latin typeface="Arial" charset="0"/>
                </a:rPr>
                <a:t>？？？？</a:t>
              </a:r>
            </a:p>
          </p:txBody>
        </p:sp>
        <p:sp>
          <p:nvSpPr>
            <p:cNvPr id="8198" name="Text Box 5"/>
            <p:cNvSpPr txBox="1">
              <a:spLocks noChangeArrowheads="1"/>
            </p:cNvSpPr>
            <p:nvPr/>
          </p:nvSpPr>
          <p:spPr bwMode="auto">
            <a:xfrm>
              <a:off x="1181" y="0"/>
              <a:ext cx="386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omic Sans MS" pitchFamily="66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omic Sans MS" pitchFamily="66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omic Sans MS" pitchFamily="66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omic Sans MS" pitchFamily="66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omic Sans MS" pitchFamily="66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omic Sans MS" pitchFamily="66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rgbClr val="FF3300"/>
                </a:buClr>
                <a:buFont typeface="Wingdings" pitchFamily="2" charset="2"/>
                <a:buNone/>
              </a:pPr>
              <a:r>
                <a:rPr lang="zh-CN" altLang="en-US" sz="3600" b="1">
                  <a:solidFill>
                    <a:srgbClr val="FF3300"/>
                  </a:solidFill>
                  <a:latin typeface="Times New Roman" pitchFamily="18" charset="0"/>
                </a:rPr>
                <a:t>生物体为什么会由小长大呢？</a:t>
              </a:r>
              <a:endParaRPr lang="zh-CN" altLang="en-US" sz="3600">
                <a:latin typeface="Times New Roman" pitchFamily="18" charset="0"/>
              </a:endParaRPr>
            </a:p>
          </p:txBody>
        </p:sp>
      </p:grp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15900" y="209550"/>
            <a:ext cx="2997200" cy="771525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000000"/>
                </a:solidFill>
                <a:latin typeface="Arial" charset="0"/>
              </a:rPr>
              <a:t>创设情境</a:t>
            </a:r>
          </a:p>
        </p:txBody>
      </p:sp>
    </p:spTree>
    <p:extLst>
      <p:ext uri="{BB962C8B-B14F-4D97-AF65-F5344CB8AC3E}">
        <p14:creationId xmlns:p14="http://schemas.microsoft.com/office/powerpoint/2010/main" val="3537375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981200" y="1981200"/>
            <a:ext cx="762000" cy="4359275"/>
          </a:xfrm>
          <a:prstGeom prst="rect">
            <a:avLst/>
          </a:prstGeom>
          <a:solidFill>
            <a:srgbClr val="8D17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kumimoji="1" lang="zh-CN" altLang="en-US" sz="4000" b="1">
                <a:solidFill>
                  <a:schemeClr val="bg1"/>
                </a:solidFill>
                <a:latin typeface="Times New Roman" pitchFamily="18" charset="0"/>
              </a:rPr>
              <a:t>生物体由小长大</a:t>
            </a:r>
          </a:p>
        </p:txBody>
      </p:sp>
      <p:sp>
        <p:nvSpPr>
          <p:cNvPr id="5125" name="AutoShape 5"/>
          <p:cNvSpPr>
            <a:spLocks/>
          </p:cNvSpPr>
          <p:nvPr/>
        </p:nvSpPr>
        <p:spPr bwMode="auto">
          <a:xfrm>
            <a:off x="3048000" y="1981200"/>
            <a:ext cx="838200" cy="3733800"/>
          </a:xfrm>
          <a:prstGeom prst="leftBrace">
            <a:avLst>
              <a:gd name="adj1" fmla="val 37121"/>
              <a:gd name="adj2" fmla="val 50000"/>
            </a:avLst>
          </a:prstGeom>
          <a:noFill/>
          <a:ln w="38100">
            <a:solidFill>
              <a:srgbClr val="FF0F0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>
              <a:buFontTx/>
              <a:buNone/>
            </a:pPr>
            <a:endParaRPr lang="zh-CN" altLang="en-US">
              <a:latin typeface="Arial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4191000" y="1676400"/>
            <a:ext cx="29527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kumimoji="1" lang="zh-CN" altLang="en-US" sz="4400" b="1">
                <a:solidFill>
                  <a:srgbClr val="1D089C"/>
                </a:solidFill>
                <a:latin typeface="Times New Roman" pitchFamily="18" charset="0"/>
              </a:rPr>
              <a:t>细胞的生长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4343400" y="4876800"/>
            <a:ext cx="29749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kumimoji="1" lang="zh-CN" altLang="en-US" sz="4400" b="1">
                <a:solidFill>
                  <a:srgbClr val="1D089C"/>
                </a:solidFill>
                <a:latin typeface="Times New Roman" pitchFamily="18" charset="0"/>
              </a:rPr>
              <a:t>细胞的分裂</a:t>
            </a:r>
          </a:p>
        </p:txBody>
      </p:sp>
      <p:sp>
        <p:nvSpPr>
          <p:cNvPr id="5130" name="AutoShape 10"/>
          <p:cNvSpPr>
            <a:spLocks/>
          </p:cNvSpPr>
          <p:nvPr/>
        </p:nvSpPr>
        <p:spPr bwMode="auto">
          <a:xfrm flipH="1">
            <a:off x="7162800" y="2514600"/>
            <a:ext cx="76200" cy="685800"/>
          </a:xfrm>
          <a:prstGeom prst="leftBracket">
            <a:avLst>
              <a:gd name="adj" fmla="val 75000"/>
            </a:avLst>
          </a:prstGeom>
          <a:solidFill>
            <a:srgbClr val="3333FF"/>
          </a:solidFill>
          <a:ln w="38100">
            <a:solidFill>
              <a:srgbClr val="079D44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None/>
            </a:pPr>
            <a:endParaRPr lang="zh-CN" altLang="en-US">
              <a:latin typeface="Arial" charset="0"/>
            </a:endParaRPr>
          </a:p>
        </p:txBody>
      </p:sp>
      <p:sp>
        <p:nvSpPr>
          <p:cNvPr id="5131" name="AutoShape 11"/>
          <p:cNvSpPr>
            <a:spLocks/>
          </p:cNvSpPr>
          <p:nvPr/>
        </p:nvSpPr>
        <p:spPr bwMode="auto">
          <a:xfrm>
            <a:off x="3962400" y="2590800"/>
            <a:ext cx="152400" cy="609600"/>
          </a:xfrm>
          <a:prstGeom prst="leftBracket">
            <a:avLst>
              <a:gd name="adj" fmla="val 33333"/>
            </a:avLst>
          </a:prstGeom>
          <a:solidFill>
            <a:srgbClr val="3333FF"/>
          </a:solidFill>
          <a:ln w="38100">
            <a:solidFill>
              <a:srgbClr val="079D4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Tx/>
              <a:buNone/>
            </a:pPr>
            <a:endParaRPr kumimoji="1" lang="zh-CN" altLang="zh-CN" sz="2400">
              <a:solidFill>
                <a:srgbClr val="1D089C"/>
              </a:solidFill>
              <a:latin typeface="Times New Roman" pitchFamily="18" charset="0"/>
            </a:endParaRP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4114800" y="2362200"/>
            <a:ext cx="30416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kumimoji="1" lang="zh-CN" altLang="en-US" sz="2800" b="1">
                <a:solidFill>
                  <a:srgbClr val="2B0703"/>
                </a:solidFill>
                <a:latin typeface="Times New Roman" pitchFamily="18" charset="0"/>
              </a:rPr>
              <a:t>细胞吸收营养物质</a:t>
            </a:r>
          </a:p>
          <a:p>
            <a:pPr eaLnBrk="1" hangingPunct="1">
              <a:buFontTx/>
              <a:buNone/>
            </a:pPr>
            <a:r>
              <a:rPr kumimoji="1" lang="zh-CN" altLang="en-US" sz="2800">
                <a:latin typeface="Times New Roman" pitchFamily="18" charset="0"/>
              </a:rPr>
              <a:t> </a:t>
            </a:r>
            <a:r>
              <a:rPr kumimoji="1" lang="zh-CN" altLang="en-US" sz="3200" b="1" u="sng">
                <a:solidFill>
                  <a:srgbClr val="EE0104"/>
                </a:solidFill>
                <a:latin typeface="Times New Roman" pitchFamily="18" charset="0"/>
              </a:rPr>
              <a:t>体积</a:t>
            </a:r>
            <a:r>
              <a:rPr kumimoji="1" lang="zh-CN" altLang="en-US" sz="3200" b="1">
                <a:solidFill>
                  <a:srgbClr val="2B0703"/>
                </a:solidFill>
                <a:latin typeface="Times New Roman" pitchFamily="18" charset="0"/>
              </a:rPr>
              <a:t>逐渐</a:t>
            </a:r>
            <a:r>
              <a:rPr kumimoji="1" lang="zh-CN" altLang="en-US" sz="3200" b="1">
                <a:solidFill>
                  <a:srgbClr val="EE0104"/>
                </a:solidFill>
                <a:latin typeface="Times New Roman" pitchFamily="18" charset="0"/>
              </a:rPr>
              <a:t>增大</a:t>
            </a:r>
          </a:p>
        </p:txBody>
      </p:sp>
      <p:sp>
        <p:nvSpPr>
          <p:cNvPr id="5133" name="AutoShape 13"/>
          <p:cNvSpPr>
            <a:spLocks/>
          </p:cNvSpPr>
          <p:nvPr/>
        </p:nvSpPr>
        <p:spPr bwMode="auto">
          <a:xfrm>
            <a:off x="4038600" y="5867400"/>
            <a:ext cx="152400" cy="609600"/>
          </a:xfrm>
          <a:prstGeom prst="leftBracket">
            <a:avLst>
              <a:gd name="adj" fmla="val 33333"/>
            </a:avLst>
          </a:prstGeom>
          <a:solidFill>
            <a:srgbClr val="3333FF"/>
          </a:solidFill>
          <a:ln w="38100">
            <a:solidFill>
              <a:srgbClr val="079D44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None/>
            </a:pPr>
            <a:endParaRPr lang="zh-CN" altLang="en-US">
              <a:latin typeface="Arial" charset="0"/>
            </a:endParaRPr>
          </a:p>
        </p:txBody>
      </p:sp>
      <p:sp>
        <p:nvSpPr>
          <p:cNvPr id="5134" name="AutoShape 14"/>
          <p:cNvSpPr>
            <a:spLocks/>
          </p:cNvSpPr>
          <p:nvPr/>
        </p:nvSpPr>
        <p:spPr bwMode="auto">
          <a:xfrm flipH="1">
            <a:off x="8077200" y="5791200"/>
            <a:ext cx="76200" cy="685800"/>
          </a:xfrm>
          <a:prstGeom prst="leftBracket">
            <a:avLst>
              <a:gd name="adj" fmla="val 75000"/>
            </a:avLst>
          </a:prstGeom>
          <a:solidFill>
            <a:srgbClr val="3333FF"/>
          </a:solidFill>
          <a:ln w="38100">
            <a:solidFill>
              <a:srgbClr val="079D44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None/>
            </a:pPr>
            <a:endParaRPr lang="zh-CN" altLang="en-US">
              <a:latin typeface="Arial" charset="0"/>
            </a:endParaRP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4191000" y="5821363"/>
            <a:ext cx="3479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kumimoji="1" lang="zh-CN" altLang="en-US" sz="3200" b="1">
                <a:solidFill>
                  <a:srgbClr val="2B0703"/>
                </a:solidFill>
                <a:latin typeface="Times New Roman" pitchFamily="18" charset="0"/>
              </a:rPr>
              <a:t>细胞</a:t>
            </a:r>
            <a:r>
              <a:rPr kumimoji="1" lang="zh-CN" altLang="en-US" sz="3200" b="1" u="sng">
                <a:solidFill>
                  <a:srgbClr val="EE0104"/>
                </a:solidFill>
                <a:latin typeface="Times New Roman" pitchFamily="18" charset="0"/>
              </a:rPr>
              <a:t>数目</a:t>
            </a:r>
            <a:r>
              <a:rPr kumimoji="1" lang="zh-CN" altLang="en-US" sz="3200" b="1">
                <a:solidFill>
                  <a:srgbClr val="2B0703"/>
                </a:solidFill>
                <a:latin typeface="Times New Roman" pitchFamily="18" charset="0"/>
              </a:rPr>
              <a:t>逐渐</a:t>
            </a:r>
            <a:r>
              <a:rPr kumimoji="1" lang="zh-CN" altLang="en-US" sz="3200" b="1">
                <a:solidFill>
                  <a:srgbClr val="EE0104"/>
                </a:solidFill>
                <a:latin typeface="Times New Roman" pitchFamily="18" charset="0"/>
              </a:rPr>
              <a:t>增多</a:t>
            </a:r>
          </a:p>
        </p:txBody>
      </p:sp>
      <p:sp>
        <p:nvSpPr>
          <p:cNvPr id="9228" name="Oval 16"/>
          <p:cNvSpPr>
            <a:spLocks noChangeArrowheads="1"/>
          </p:cNvSpPr>
          <p:nvPr/>
        </p:nvSpPr>
        <p:spPr bwMode="auto">
          <a:xfrm>
            <a:off x="381000" y="457200"/>
            <a:ext cx="2895600" cy="1066800"/>
          </a:xfrm>
          <a:prstGeom prst="ellipse">
            <a:avLst/>
          </a:prstGeom>
          <a:solidFill>
            <a:srgbClr val="3333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Tx/>
              <a:buNone/>
            </a:pPr>
            <a:r>
              <a:rPr kumimoji="1" lang="zh-CN" altLang="en-US" sz="3600" b="1" i="1">
                <a:solidFill>
                  <a:schemeClr val="bg1"/>
                </a:solidFill>
                <a:latin typeface="Times New Roman" pitchFamily="18" charset="0"/>
              </a:rPr>
              <a:t>原来这样</a:t>
            </a:r>
          </a:p>
        </p:txBody>
      </p:sp>
    </p:spTree>
    <p:extLst>
      <p:ext uri="{BB962C8B-B14F-4D97-AF65-F5344CB8AC3E}">
        <p14:creationId xmlns:p14="http://schemas.microsoft.com/office/powerpoint/2010/main" val="197986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 autoUpdateAnimBg="0"/>
      <p:bldP spid="5125" grpId="0" animBg="1"/>
      <p:bldP spid="5126" grpId="0" autoUpdateAnimBg="0"/>
      <p:bldP spid="5127" grpId="0" autoUpdateAnimBg="0"/>
      <p:bldP spid="5130" grpId="0" animBg="1"/>
      <p:bldP spid="5131" grpId="0" animBg="1" autoUpdateAnimBg="0"/>
      <p:bldP spid="5132" grpId="0" autoUpdateAnimBg="0"/>
      <p:bldP spid="5133" grpId="0" animBg="1"/>
      <p:bldP spid="5134" grpId="0" animBg="1"/>
      <p:bldP spid="513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250825" y="212725"/>
            <a:ext cx="8359775" cy="199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chemeClr val="accent2"/>
                </a:solidFill>
                <a:latin typeface="Garamond" pitchFamily="18" charset="0"/>
              </a:rPr>
              <a:t>一、细胞的生长: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Garamond" pitchFamily="18" charset="0"/>
              </a:rPr>
              <a:t>        细胞从周围环境中吸取营养物质，并转变成组成自身的物质，</a:t>
            </a:r>
            <a:r>
              <a:rPr lang="zh-CN" altLang="en-US" sz="3200" b="1">
                <a:solidFill>
                  <a:schemeClr val="hlink"/>
                </a:solidFill>
                <a:latin typeface="Garamond" pitchFamily="18" charset="0"/>
              </a:rPr>
              <a:t>体积逐渐增大。</a:t>
            </a:r>
          </a:p>
        </p:txBody>
      </p:sp>
      <p:pic>
        <p:nvPicPr>
          <p:cNvPr id="36867" name="Picture 3" descr="细胞生长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2997200"/>
            <a:ext cx="1136650" cy="194468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6868" name="Picture 4" descr="细胞生长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67063" y="2698750"/>
            <a:ext cx="1743075" cy="343217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6869" name="Picture 5" descr="细胞生长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32625" y="1828800"/>
            <a:ext cx="2111375" cy="43656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70" name="Line 6"/>
          <p:cNvSpPr>
            <a:spLocks noChangeShapeType="1"/>
          </p:cNvSpPr>
          <p:nvPr/>
        </p:nvSpPr>
        <p:spPr bwMode="auto">
          <a:xfrm>
            <a:off x="1331913" y="3716338"/>
            <a:ext cx="15843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1" name="Line 7"/>
          <p:cNvSpPr>
            <a:spLocks noChangeShapeType="1"/>
          </p:cNvSpPr>
          <p:nvPr/>
        </p:nvSpPr>
        <p:spPr bwMode="auto">
          <a:xfrm>
            <a:off x="4859338" y="3716338"/>
            <a:ext cx="20891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61913" y="5486400"/>
            <a:ext cx="197008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accent2"/>
                </a:solidFill>
                <a:latin typeface="Garamond" pitchFamily="18" charset="0"/>
              </a:rPr>
              <a:t>核在中央</a:t>
            </a:r>
          </a:p>
          <a:p>
            <a:pPr eaLnBrk="1" hangingPunct="1"/>
            <a:r>
              <a:rPr lang="zh-CN" altLang="en-US" sz="2800" b="1">
                <a:solidFill>
                  <a:schemeClr val="accent2"/>
                </a:solidFill>
                <a:latin typeface="Garamond" pitchFamily="18" charset="0"/>
              </a:rPr>
              <a:t>液泡小而多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5181600" y="6110288"/>
            <a:ext cx="3962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chemeClr val="accent2"/>
                </a:solidFill>
                <a:latin typeface="Garamond" pitchFamily="18" charset="0"/>
              </a:rPr>
              <a:t>核在边缘，一个大液泡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152400" y="4953000"/>
            <a:ext cx="12557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Arial" charset="0"/>
              </a:rPr>
              <a:t>新细胞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5410200" y="5638800"/>
            <a:ext cx="16129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Arial" charset="0"/>
              </a:rPr>
              <a:t>成熟细胞</a:t>
            </a:r>
          </a:p>
        </p:txBody>
      </p:sp>
    </p:spTree>
    <p:extLst>
      <p:ext uri="{BB962C8B-B14F-4D97-AF65-F5344CB8AC3E}">
        <p14:creationId xmlns:p14="http://schemas.microsoft.com/office/powerpoint/2010/main" val="17641631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  <p:bldP spid="36870" grpId="0" animBg="1"/>
      <p:bldP spid="36871" grpId="0" animBg="1"/>
      <p:bldP spid="36872" grpId="0" autoUpdateAnimBg="0"/>
      <p:bldP spid="36873" grpId="0" autoUpdateAnimBg="0"/>
      <p:bldP spid="36874" grpId="0" autoUpdateAnimBg="0"/>
      <p:bldP spid="3687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2771775" y="1144588"/>
            <a:ext cx="568325" cy="1420812"/>
            <a:chOff x="0" y="0"/>
            <a:chExt cx="358" cy="895"/>
          </a:xfrm>
        </p:grpSpPr>
        <p:sp>
          <p:nvSpPr>
            <p:cNvPr id="11314" name="AutoShape 3"/>
            <p:cNvSpPr>
              <a:spLocks noChangeArrowheads="1"/>
            </p:cNvSpPr>
            <p:nvPr/>
          </p:nvSpPr>
          <p:spPr bwMode="auto">
            <a:xfrm>
              <a:off x="0" y="544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315" name="AutoShape 4"/>
            <p:cNvSpPr>
              <a:spLocks noChangeArrowheads="1"/>
            </p:cNvSpPr>
            <p:nvPr/>
          </p:nvSpPr>
          <p:spPr bwMode="auto">
            <a:xfrm>
              <a:off x="0" y="272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316" name="AutoShape 5"/>
            <p:cNvSpPr>
              <a:spLocks noChangeArrowheads="1"/>
            </p:cNvSpPr>
            <p:nvPr/>
          </p:nvSpPr>
          <p:spPr bwMode="auto">
            <a:xfrm>
              <a:off x="0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</p:grpSp>
      <p:grpSp>
        <p:nvGrpSpPr>
          <p:cNvPr id="33798" name="Group 6"/>
          <p:cNvGrpSpPr>
            <a:grpSpLocks/>
          </p:cNvGrpSpPr>
          <p:nvPr/>
        </p:nvGrpSpPr>
        <p:grpSpPr bwMode="auto">
          <a:xfrm>
            <a:off x="2627313" y="1341438"/>
            <a:ext cx="568325" cy="1420812"/>
            <a:chOff x="0" y="0"/>
            <a:chExt cx="358" cy="895"/>
          </a:xfrm>
        </p:grpSpPr>
        <p:sp>
          <p:nvSpPr>
            <p:cNvPr id="11311" name="AutoShape 7"/>
            <p:cNvSpPr>
              <a:spLocks noChangeArrowheads="1"/>
            </p:cNvSpPr>
            <p:nvPr/>
          </p:nvSpPr>
          <p:spPr bwMode="auto">
            <a:xfrm>
              <a:off x="0" y="544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312" name="AutoShape 8"/>
            <p:cNvSpPr>
              <a:spLocks noChangeArrowheads="1"/>
            </p:cNvSpPr>
            <p:nvPr/>
          </p:nvSpPr>
          <p:spPr bwMode="auto">
            <a:xfrm>
              <a:off x="0" y="272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313" name="AutoShape 9"/>
            <p:cNvSpPr>
              <a:spLocks noChangeArrowheads="1"/>
            </p:cNvSpPr>
            <p:nvPr/>
          </p:nvSpPr>
          <p:spPr bwMode="auto">
            <a:xfrm>
              <a:off x="0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</p:grpSp>
      <p:grpSp>
        <p:nvGrpSpPr>
          <p:cNvPr id="33802" name="Group 10"/>
          <p:cNvGrpSpPr>
            <a:grpSpLocks/>
          </p:cNvGrpSpPr>
          <p:nvPr/>
        </p:nvGrpSpPr>
        <p:grpSpPr bwMode="auto">
          <a:xfrm>
            <a:off x="2484438" y="1503363"/>
            <a:ext cx="568325" cy="1420812"/>
            <a:chOff x="0" y="0"/>
            <a:chExt cx="358" cy="895"/>
          </a:xfrm>
        </p:grpSpPr>
        <p:sp>
          <p:nvSpPr>
            <p:cNvPr id="11308" name="AutoShape 11"/>
            <p:cNvSpPr>
              <a:spLocks noChangeArrowheads="1"/>
            </p:cNvSpPr>
            <p:nvPr/>
          </p:nvSpPr>
          <p:spPr bwMode="auto">
            <a:xfrm>
              <a:off x="0" y="544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309" name="AutoShape 12"/>
            <p:cNvSpPr>
              <a:spLocks noChangeArrowheads="1"/>
            </p:cNvSpPr>
            <p:nvPr/>
          </p:nvSpPr>
          <p:spPr bwMode="auto">
            <a:xfrm>
              <a:off x="0" y="272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310" name="AutoShape 13"/>
            <p:cNvSpPr>
              <a:spLocks noChangeArrowheads="1"/>
            </p:cNvSpPr>
            <p:nvPr/>
          </p:nvSpPr>
          <p:spPr bwMode="auto">
            <a:xfrm>
              <a:off x="0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</p:grpSp>
      <p:grpSp>
        <p:nvGrpSpPr>
          <p:cNvPr id="33806" name="Group 14"/>
          <p:cNvGrpSpPr>
            <a:grpSpLocks/>
          </p:cNvGrpSpPr>
          <p:nvPr/>
        </p:nvGrpSpPr>
        <p:grpSpPr bwMode="auto">
          <a:xfrm>
            <a:off x="1187450" y="784225"/>
            <a:ext cx="2152650" cy="557213"/>
            <a:chOff x="0" y="0"/>
            <a:chExt cx="1356" cy="351"/>
          </a:xfrm>
        </p:grpSpPr>
        <p:sp>
          <p:nvSpPr>
            <p:cNvPr id="11304" name="AutoShape 15"/>
            <p:cNvSpPr>
              <a:spLocks noChangeArrowheads="1"/>
            </p:cNvSpPr>
            <p:nvPr/>
          </p:nvSpPr>
          <p:spPr bwMode="auto">
            <a:xfrm>
              <a:off x="0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305" name="AutoShape 16"/>
            <p:cNvSpPr>
              <a:spLocks noChangeArrowheads="1"/>
            </p:cNvSpPr>
            <p:nvPr/>
          </p:nvSpPr>
          <p:spPr bwMode="auto">
            <a:xfrm>
              <a:off x="317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306" name="AutoShape 17"/>
            <p:cNvSpPr>
              <a:spLocks noChangeArrowheads="1"/>
            </p:cNvSpPr>
            <p:nvPr/>
          </p:nvSpPr>
          <p:spPr bwMode="auto">
            <a:xfrm>
              <a:off x="998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307" name="AutoShape 18"/>
            <p:cNvSpPr>
              <a:spLocks noChangeArrowheads="1"/>
            </p:cNvSpPr>
            <p:nvPr/>
          </p:nvSpPr>
          <p:spPr bwMode="auto">
            <a:xfrm>
              <a:off x="640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</p:grpSp>
      <p:grpSp>
        <p:nvGrpSpPr>
          <p:cNvPr id="33811" name="Group 19"/>
          <p:cNvGrpSpPr>
            <a:grpSpLocks/>
          </p:cNvGrpSpPr>
          <p:nvPr/>
        </p:nvGrpSpPr>
        <p:grpSpPr bwMode="auto">
          <a:xfrm>
            <a:off x="1050925" y="908050"/>
            <a:ext cx="2152650" cy="557213"/>
            <a:chOff x="0" y="0"/>
            <a:chExt cx="1356" cy="351"/>
          </a:xfrm>
        </p:grpSpPr>
        <p:sp>
          <p:nvSpPr>
            <p:cNvPr id="11300" name="AutoShape 20"/>
            <p:cNvSpPr>
              <a:spLocks noChangeArrowheads="1"/>
            </p:cNvSpPr>
            <p:nvPr/>
          </p:nvSpPr>
          <p:spPr bwMode="auto">
            <a:xfrm>
              <a:off x="0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301" name="AutoShape 21"/>
            <p:cNvSpPr>
              <a:spLocks noChangeArrowheads="1"/>
            </p:cNvSpPr>
            <p:nvPr/>
          </p:nvSpPr>
          <p:spPr bwMode="auto">
            <a:xfrm>
              <a:off x="317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302" name="AutoShape 22"/>
            <p:cNvSpPr>
              <a:spLocks noChangeArrowheads="1"/>
            </p:cNvSpPr>
            <p:nvPr/>
          </p:nvSpPr>
          <p:spPr bwMode="auto">
            <a:xfrm>
              <a:off x="998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303" name="AutoShape 23"/>
            <p:cNvSpPr>
              <a:spLocks noChangeArrowheads="1"/>
            </p:cNvSpPr>
            <p:nvPr/>
          </p:nvSpPr>
          <p:spPr bwMode="auto">
            <a:xfrm>
              <a:off x="640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</p:grpSp>
      <p:sp>
        <p:nvSpPr>
          <p:cNvPr id="33816" name="AutoShape 24"/>
          <p:cNvSpPr>
            <a:spLocks noChangeArrowheads="1"/>
          </p:cNvSpPr>
          <p:nvPr/>
        </p:nvSpPr>
        <p:spPr bwMode="auto">
          <a:xfrm>
            <a:off x="6715125" y="642938"/>
            <a:ext cx="2160588" cy="2228850"/>
          </a:xfrm>
          <a:prstGeom prst="cube">
            <a:avLst>
              <a:gd name="adj" fmla="val 25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sz="3600" b="1">
              <a:solidFill>
                <a:srgbClr val="000408"/>
              </a:solidFill>
              <a:latin typeface="楷体_GB2312" pitchFamily="49" charset="-122"/>
            </a:endParaRPr>
          </a:p>
        </p:txBody>
      </p:sp>
      <p:grpSp>
        <p:nvGrpSpPr>
          <p:cNvPr id="33817" name="Group 25"/>
          <p:cNvGrpSpPr>
            <a:grpSpLocks/>
          </p:cNvGrpSpPr>
          <p:nvPr/>
        </p:nvGrpSpPr>
        <p:grpSpPr bwMode="auto">
          <a:xfrm>
            <a:off x="755650" y="2492375"/>
            <a:ext cx="2152650" cy="557213"/>
            <a:chOff x="0" y="0"/>
            <a:chExt cx="1356" cy="351"/>
          </a:xfrm>
        </p:grpSpPr>
        <p:sp>
          <p:nvSpPr>
            <p:cNvPr id="11296" name="AutoShape 26"/>
            <p:cNvSpPr>
              <a:spLocks noChangeArrowheads="1"/>
            </p:cNvSpPr>
            <p:nvPr/>
          </p:nvSpPr>
          <p:spPr bwMode="auto">
            <a:xfrm>
              <a:off x="0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297" name="AutoShape 27"/>
            <p:cNvSpPr>
              <a:spLocks noChangeArrowheads="1"/>
            </p:cNvSpPr>
            <p:nvPr/>
          </p:nvSpPr>
          <p:spPr bwMode="auto">
            <a:xfrm>
              <a:off x="317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298" name="AutoShape 28"/>
            <p:cNvSpPr>
              <a:spLocks noChangeArrowheads="1"/>
            </p:cNvSpPr>
            <p:nvPr/>
          </p:nvSpPr>
          <p:spPr bwMode="auto">
            <a:xfrm>
              <a:off x="998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299" name="AutoShape 29"/>
            <p:cNvSpPr>
              <a:spLocks noChangeArrowheads="1"/>
            </p:cNvSpPr>
            <p:nvPr/>
          </p:nvSpPr>
          <p:spPr bwMode="auto">
            <a:xfrm>
              <a:off x="640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</p:grpSp>
      <p:grpSp>
        <p:nvGrpSpPr>
          <p:cNvPr id="33822" name="Group 30"/>
          <p:cNvGrpSpPr>
            <a:grpSpLocks/>
          </p:cNvGrpSpPr>
          <p:nvPr/>
        </p:nvGrpSpPr>
        <p:grpSpPr bwMode="auto">
          <a:xfrm>
            <a:off x="755650" y="2060575"/>
            <a:ext cx="2152650" cy="557213"/>
            <a:chOff x="0" y="0"/>
            <a:chExt cx="1356" cy="351"/>
          </a:xfrm>
        </p:grpSpPr>
        <p:sp>
          <p:nvSpPr>
            <p:cNvPr id="11292" name="AutoShape 31"/>
            <p:cNvSpPr>
              <a:spLocks noChangeArrowheads="1"/>
            </p:cNvSpPr>
            <p:nvPr/>
          </p:nvSpPr>
          <p:spPr bwMode="auto">
            <a:xfrm>
              <a:off x="0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293" name="AutoShape 32"/>
            <p:cNvSpPr>
              <a:spLocks noChangeArrowheads="1"/>
            </p:cNvSpPr>
            <p:nvPr/>
          </p:nvSpPr>
          <p:spPr bwMode="auto">
            <a:xfrm>
              <a:off x="317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294" name="AutoShape 33"/>
            <p:cNvSpPr>
              <a:spLocks noChangeArrowheads="1"/>
            </p:cNvSpPr>
            <p:nvPr/>
          </p:nvSpPr>
          <p:spPr bwMode="auto">
            <a:xfrm>
              <a:off x="998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295" name="AutoShape 34"/>
            <p:cNvSpPr>
              <a:spLocks noChangeArrowheads="1"/>
            </p:cNvSpPr>
            <p:nvPr/>
          </p:nvSpPr>
          <p:spPr bwMode="auto">
            <a:xfrm>
              <a:off x="640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</p:grpSp>
      <p:grpSp>
        <p:nvGrpSpPr>
          <p:cNvPr id="33827" name="Group 35"/>
          <p:cNvGrpSpPr>
            <a:grpSpLocks/>
          </p:cNvGrpSpPr>
          <p:nvPr/>
        </p:nvGrpSpPr>
        <p:grpSpPr bwMode="auto">
          <a:xfrm>
            <a:off x="763588" y="1628775"/>
            <a:ext cx="2152650" cy="557213"/>
            <a:chOff x="0" y="0"/>
            <a:chExt cx="1356" cy="351"/>
          </a:xfrm>
        </p:grpSpPr>
        <p:sp>
          <p:nvSpPr>
            <p:cNvPr id="11288" name="AutoShape 36"/>
            <p:cNvSpPr>
              <a:spLocks noChangeArrowheads="1"/>
            </p:cNvSpPr>
            <p:nvPr/>
          </p:nvSpPr>
          <p:spPr bwMode="auto">
            <a:xfrm>
              <a:off x="0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289" name="AutoShape 37"/>
            <p:cNvSpPr>
              <a:spLocks noChangeArrowheads="1"/>
            </p:cNvSpPr>
            <p:nvPr/>
          </p:nvSpPr>
          <p:spPr bwMode="auto">
            <a:xfrm>
              <a:off x="317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290" name="AutoShape 38"/>
            <p:cNvSpPr>
              <a:spLocks noChangeArrowheads="1"/>
            </p:cNvSpPr>
            <p:nvPr/>
          </p:nvSpPr>
          <p:spPr bwMode="auto">
            <a:xfrm>
              <a:off x="998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291" name="AutoShape 39"/>
            <p:cNvSpPr>
              <a:spLocks noChangeArrowheads="1"/>
            </p:cNvSpPr>
            <p:nvPr/>
          </p:nvSpPr>
          <p:spPr bwMode="auto">
            <a:xfrm>
              <a:off x="640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</p:grpSp>
      <p:grpSp>
        <p:nvGrpSpPr>
          <p:cNvPr id="33832" name="Group 40"/>
          <p:cNvGrpSpPr>
            <a:grpSpLocks/>
          </p:cNvGrpSpPr>
          <p:nvPr/>
        </p:nvGrpSpPr>
        <p:grpSpPr bwMode="auto">
          <a:xfrm>
            <a:off x="906463" y="1052513"/>
            <a:ext cx="2152650" cy="557212"/>
            <a:chOff x="0" y="0"/>
            <a:chExt cx="1356" cy="351"/>
          </a:xfrm>
        </p:grpSpPr>
        <p:sp>
          <p:nvSpPr>
            <p:cNvPr id="11284" name="AutoShape 41"/>
            <p:cNvSpPr>
              <a:spLocks noChangeArrowheads="1"/>
            </p:cNvSpPr>
            <p:nvPr/>
          </p:nvSpPr>
          <p:spPr bwMode="auto">
            <a:xfrm>
              <a:off x="0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285" name="AutoShape 42"/>
            <p:cNvSpPr>
              <a:spLocks noChangeArrowheads="1"/>
            </p:cNvSpPr>
            <p:nvPr/>
          </p:nvSpPr>
          <p:spPr bwMode="auto">
            <a:xfrm>
              <a:off x="317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286" name="AutoShape 43"/>
            <p:cNvSpPr>
              <a:spLocks noChangeArrowheads="1"/>
            </p:cNvSpPr>
            <p:nvPr/>
          </p:nvSpPr>
          <p:spPr bwMode="auto">
            <a:xfrm>
              <a:off x="998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287" name="AutoShape 44"/>
            <p:cNvSpPr>
              <a:spLocks noChangeArrowheads="1"/>
            </p:cNvSpPr>
            <p:nvPr/>
          </p:nvSpPr>
          <p:spPr bwMode="auto">
            <a:xfrm>
              <a:off x="640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</p:grpSp>
      <p:grpSp>
        <p:nvGrpSpPr>
          <p:cNvPr id="33837" name="Group 45"/>
          <p:cNvGrpSpPr>
            <a:grpSpLocks/>
          </p:cNvGrpSpPr>
          <p:nvPr/>
        </p:nvGrpSpPr>
        <p:grpSpPr bwMode="auto">
          <a:xfrm>
            <a:off x="785813" y="1214438"/>
            <a:ext cx="2152650" cy="557212"/>
            <a:chOff x="0" y="0"/>
            <a:chExt cx="1356" cy="351"/>
          </a:xfrm>
        </p:grpSpPr>
        <p:sp>
          <p:nvSpPr>
            <p:cNvPr id="11280" name="AutoShape 46"/>
            <p:cNvSpPr>
              <a:spLocks noChangeArrowheads="1"/>
            </p:cNvSpPr>
            <p:nvPr/>
          </p:nvSpPr>
          <p:spPr bwMode="auto">
            <a:xfrm>
              <a:off x="0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281" name="AutoShape 47"/>
            <p:cNvSpPr>
              <a:spLocks noChangeArrowheads="1"/>
            </p:cNvSpPr>
            <p:nvPr/>
          </p:nvSpPr>
          <p:spPr bwMode="auto">
            <a:xfrm>
              <a:off x="317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282" name="AutoShape 48"/>
            <p:cNvSpPr>
              <a:spLocks noChangeArrowheads="1"/>
            </p:cNvSpPr>
            <p:nvPr/>
          </p:nvSpPr>
          <p:spPr bwMode="auto">
            <a:xfrm>
              <a:off x="998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  <p:sp>
          <p:nvSpPr>
            <p:cNvPr id="11283" name="AutoShape 49"/>
            <p:cNvSpPr>
              <a:spLocks noChangeArrowheads="1"/>
            </p:cNvSpPr>
            <p:nvPr/>
          </p:nvSpPr>
          <p:spPr bwMode="auto">
            <a:xfrm>
              <a:off x="640" y="0"/>
              <a:ext cx="358" cy="351"/>
            </a:xfrm>
            <a:prstGeom prst="cube">
              <a:avLst>
                <a:gd name="adj" fmla="val 25000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3600" b="1">
                <a:solidFill>
                  <a:srgbClr val="000408"/>
                </a:solidFill>
                <a:latin typeface="Arial" charset="0"/>
              </a:endParaRPr>
            </a:p>
          </p:txBody>
        </p:sp>
      </p:grpSp>
      <p:sp>
        <p:nvSpPr>
          <p:cNvPr id="33842" name="Text Box 56"/>
          <p:cNvSpPr txBox="1">
            <a:spLocks noChangeArrowheads="1"/>
          </p:cNvSpPr>
          <p:nvPr/>
        </p:nvSpPr>
        <p:spPr bwMode="auto">
          <a:xfrm>
            <a:off x="142875" y="3429000"/>
            <a:ext cx="37861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000408"/>
                </a:solidFill>
                <a:latin typeface="楷体_GB2312" pitchFamily="49" charset="-122"/>
              </a:rPr>
              <a:t>他们的体积相同</a:t>
            </a:r>
          </a:p>
        </p:txBody>
      </p:sp>
      <p:sp>
        <p:nvSpPr>
          <p:cNvPr id="33843" name="Text Box 57"/>
          <p:cNvSpPr txBox="1">
            <a:spLocks noChangeArrowheads="1"/>
          </p:cNvSpPr>
          <p:nvPr/>
        </p:nvSpPr>
        <p:spPr bwMode="auto">
          <a:xfrm>
            <a:off x="4857750" y="3429000"/>
            <a:ext cx="3486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000408"/>
                </a:solidFill>
                <a:latin typeface="楷体_GB2312" pitchFamily="49" charset="-122"/>
              </a:rPr>
              <a:t>表面积哪个大?</a:t>
            </a:r>
          </a:p>
        </p:txBody>
      </p:sp>
      <p:sp>
        <p:nvSpPr>
          <p:cNvPr id="33846" name="矩形 63"/>
          <p:cNvSpPr>
            <a:spLocks noChangeArrowheads="1"/>
          </p:cNvSpPr>
          <p:nvPr/>
        </p:nvSpPr>
        <p:spPr bwMode="auto">
          <a:xfrm>
            <a:off x="357188" y="4143375"/>
            <a:ext cx="8215312" cy="7699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400" b="1">
                <a:solidFill>
                  <a:srgbClr val="FAFA00"/>
                </a:solidFill>
                <a:latin typeface="楷体_GB2312" pitchFamily="49" charset="-122"/>
              </a:rPr>
              <a:t>表面积越大吸收的营养物质越多</a:t>
            </a:r>
          </a:p>
        </p:txBody>
      </p:sp>
    </p:spTree>
    <p:extLst>
      <p:ext uri="{BB962C8B-B14F-4D97-AF65-F5344CB8AC3E}">
        <p14:creationId xmlns:p14="http://schemas.microsoft.com/office/powerpoint/2010/main" val="1660220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3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3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3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16" grpId="0" animBg="1" autoUpdateAnimBg="0"/>
      <p:bldP spid="33842" grpId="0" autoUpdateAnimBg="0"/>
      <p:bldP spid="33843" grpId="0" autoUpdateAnimBg="0"/>
      <p:bldP spid="33846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3" descr="pic_13606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7188" y="1214438"/>
            <a:ext cx="3500437" cy="3286125"/>
          </a:xfrm>
          <a:noFill/>
        </p:spPr>
      </p:pic>
      <p:pic>
        <p:nvPicPr>
          <p:cNvPr id="12291" name="Picture 4" descr="24后的胚胎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1285875"/>
            <a:ext cx="3643313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Box 7"/>
          <p:cNvSpPr txBox="1">
            <a:spLocks noChangeArrowheads="1"/>
          </p:cNvSpPr>
          <p:nvPr/>
        </p:nvSpPr>
        <p:spPr bwMode="auto">
          <a:xfrm>
            <a:off x="357188" y="4549775"/>
            <a:ext cx="36433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0408"/>
                </a:solidFill>
                <a:latin typeface="楷体_GB2312" pitchFamily="49" charset="-122"/>
              </a:rPr>
              <a:t>体积小数量多，表面积大，利于营养物质的吸收和运输</a:t>
            </a:r>
          </a:p>
        </p:txBody>
      </p:sp>
      <p:sp>
        <p:nvSpPr>
          <p:cNvPr id="35845" name="TextBox 8"/>
          <p:cNvSpPr txBox="1">
            <a:spLocks noChangeArrowheads="1"/>
          </p:cNvSpPr>
          <p:nvPr/>
        </p:nvSpPr>
        <p:spPr bwMode="auto">
          <a:xfrm>
            <a:off x="5286375" y="4549775"/>
            <a:ext cx="3429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0408"/>
                </a:solidFill>
                <a:latin typeface="楷体_GB2312" pitchFamily="49" charset="-122"/>
              </a:rPr>
              <a:t>体积大数量少，表面积小，不利于营养物质的吸收和运输</a:t>
            </a:r>
          </a:p>
        </p:txBody>
      </p:sp>
    </p:spTree>
    <p:extLst>
      <p:ext uri="{BB962C8B-B14F-4D97-AF65-F5344CB8AC3E}">
        <p14:creationId xmlns:p14="http://schemas.microsoft.com/office/powerpoint/2010/main" val="150136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utoUpdateAnimBg="0"/>
      <p:bldP spid="3584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 bwMode="auto">
          <a:xfrm>
            <a:off x="301625" y="609600"/>
            <a:ext cx="85407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endParaRPr lang="zh-CN" altLang="en-US" sz="3200" b="1">
              <a:solidFill>
                <a:schemeClr val="accent1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" name="Rectangle 3"/>
          <p:cNvSpPr txBox="1">
            <a:spLocks noRot="1" noChangeArrowheads="1"/>
          </p:cNvSpPr>
          <p:nvPr/>
        </p:nvSpPr>
        <p:spPr bwMode="auto">
          <a:xfrm>
            <a:off x="250825" y="2349500"/>
            <a:ext cx="88931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1950" indent="-361950" defTabSz="6858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50000"/>
              <a:buFont typeface="Wingdings 2" pitchFamily="18" charset="2"/>
              <a:buChar char=""/>
            </a:pPr>
            <a:endParaRPr lang="en-US" altLang="zh-CN" sz="2400">
              <a:solidFill>
                <a:srgbClr val="8C8F3F"/>
              </a:solidFill>
              <a:latin typeface="幼圆" pitchFamily="49" charset="-122"/>
              <a:ea typeface="幼圆" pitchFamily="49" charset="-122"/>
            </a:endParaRPr>
          </a:p>
          <a:p>
            <a:pPr algn="just" eaLnBrk="1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50000"/>
              <a:buFont typeface="Wingdings 2" pitchFamily="18" charset="2"/>
              <a:buChar char=""/>
            </a:pPr>
            <a:endParaRPr lang="en-US" altLang="zh-CN" sz="2400">
              <a:solidFill>
                <a:srgbClr val="8C8F3F"/>
              </a:solidFill>
              <a:latin typeface="幼圆" pitchFamily="49" charset="-122"/>
              <a:ea typeface="幼圆" pitchFamily="49" charset="-122"/>
            </a:endParaRPr>
          </a:p>
          <a:p>
            <a:pPr algn="just" eaLnBrk="1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50000"/>
              <a:buFont typeface="Wingdings 2" pitchFamily="18" charset="2"/>
              <a:buChar char=""/>
            </a:pPr>
            <a:endParaRPr lang="en-US" altLang="zh-CN" sz="2400">
              <a:solidFill>
                <a:srgbClr val="8C8F3F"/>
              </a:solidFill>
              <a:latin typeface="幼圆" pitchFamily="49" charset="-122"/>
              <a:ea typeface="幼圆" pitchFamily="49" charset="-122"/>
            </a:endParaRPr>
          </a:p>
          <a:p>
            <a:pPr algn="just" eaLnBrk="1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50000"/>
              <a:buFont typeface="Wingdings 2" pitchFamily="18" charset="2"/>
              <a:buChar char=""/>
            </a:pPr>
            <a:endParaRPr lang="en-US" altLang="zh-CN" sz="2400">
              <a:solidFill>
                <a:srgbClr val="8C8F3F"/>
              </a:solidFill>
              <a:latin typeface="幼圆" pitchFamily="49" charset="-122"/>
              <a:ea typeface="幼圆" pitchFamily="49" charset="-122"/>
            </a:endParaRPr>
          </a:p>
          <a:p>
            <a:pPr algn="just" eaLnBrk="1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50000"/>
              <a:buFont typeface="Wingdings 2" pitchFamily="18" charset="2"/>
              <a:buChar char=""/>
            </a:pPr>
            <a:endParaRPr lang="en-US" altLang="zh-CN" sz="2400">
              <a:solidFill>
                <a:srgbClr val="8C8F3F"/>
              </a:solidFill>
              <a:latin typeface="幼圆" pitchFamily="49" charset="-122"/>
              <a:ea typeface="幼圆" pitchFamily="49" charset="-122"/>
            </a:endParaRPr>
          </a:p>
          <a:p>
            <a:pPr algn="just" eaLnBrk="1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50000"/>
              <a:buFont typeface="Wingdings" pitchFamily="2" charset="2"/>
              <a:buNone/>
            </a:pPr>
            <a:r>
              <a:rPr lang="en-US" altLang="zh-CN" sz="2400" b="1">
                <a:solidFill>
                  <a:srgbClr val="2B0703"/>
                </a:solidFill>
                <a:latin typeface="幼圆" pitchFamily="49" charset="-122"/>
                <a:ea typeface="幼圆" pitchFamily="49" charset="-122"/>
              </a:rPr>
              <a:t>       </a:t>
            </a:r>
            <a:r>
              <a:rPr lang="zh-CN" altLang="en-US" sz="2400" b="1">
                <a:solidFill>
                  <a:srgbClr val="2B0703"/>
                </a:solidFill>
                <a:latin typeface="幼圆" pitchFamily="49" charset="-122"/>
                <a:ea typeface="幼圆" pitchFamily="49" charset="-122"/>
              </a:rPr>
              <a:t>随着细胞的生长，</a:t>
            </a:r>
            <a:r>
              <a:rPr lang="zh-CN" altLang="en-US" sz="2400" b="1">
                <a:solidFill>
                  <a:srgbClr val="EE0104"/>
                </a:solidFill>
                <a:latin typeface="幼圆" pitchFamily="49" charset="-122"/>
                <a:ea typeface="幼圆" pitchFamily="49" charset="-122"/>
              </a:rPr>
              <a:t>体积不断增大</a:t>
            </a:r>
            <a:r>
              <a:rPr lang="zh-CN" altLang="en-US" sz="2400" b="1">
                <a:solidFill>
                  <a:srgbClr val="2B0703"/>
                </a:solidFill>
                <a:latin typeface="幼圆" pitchFamily="49" charset="-122"/>
                <a:ea typeface="幼圆" pitchFamily="49" charset="-122"/>
              </a:rPr>
              <a:t>，需要吸收更多的营养物质，但</a:t>
            </a:r>
            <a:r>
              <a:rPr lang="zh-CN" altLang="en-US" sz="2400" b="1">
                <a:solidFill>
                  <a:srgbClr val="EE0104"/>
                </a:solidFill>
                <a:latin typeface="幼圆" pitchFamily="49" charset="-122"/>
                <a:ea typeface="幼圆" pitchFamily="49" charset="-122"/>
              </a:rPr>
              <a:t>表面积相对较小</a:t>
            </a:r>
            <a:r>
              <a:rPr lang="zh-CN" altLang="en-US" sz="2400" b="1">
                <a:solidFill>
                  <a:srgbClr val="2B0703"/>
                </a:solidFill>
                <a:latin typeface="幼圆" pitchFamily="49" charset="-122"/>
                <a:ea typeface="幼圆" pitchFamily="49" charset="-122"/>
              </a:rPr>
              <a:t>，无法满足细胞生活需要。</a:t>
            </a:r>
          </a:p>
        </p:txBody>
      </p:sp>
      <p:graphicFrame>
        <p:nvGraphicFramePr>
          <p:cNvPr id="4" name="Group 40"/>
          <p:cNvGraphicFramePr>
            <a:graphicFrameLocks noGrp="1"/>
          </p:cNvGraphicFramePr>
          <p:nvPr/>
        </p:nvGraphicFramePr>
        <p:xfrm>
          <a:off x="684213" y="981075"/>
          <a:ext cx="8064500" cy="3702050"/>
        </p:xfrm>
        <a:graphic>
          <a:graphicData uri="http://schemas.openxmlformats.org/drawingml/2006/table">
            <a:tbl>
              <a:tblPr/>
              <a:tblGrid>
                <a:gridCol w="2016125"/>
                <a:gridCol w="1820862"/>
                <a:gridCol w="1808163"/>
                <a:gridCol w="2419350"/>
              </a:tblGrid>
              <a:tr h="11888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D176E"/>
                          </a:solidFill>
                          <a:effectLst/>
                          <a:latin typeface="黑体" pitchFamily="49" charset="-122"/>
                          <a:ea typeface="黑体" pitchFamily="49" charset="-122"/>
                        </a:rPr>
                        <a:t> </a:t>
                      </a: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D176E"/>
                          </a:solidFill>
                          <a:effectLst/>
                          <a:latin typeface="黑体" pitchFamily="49" charset="-122"/>
                          <a:ea typeface="黑体" pitchFamily="49" charset="-122"/>
                        </a:rPr>
                        <a:t>正方体     边长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D176E"/>
                          </a:solidFill>
                          <a:effectLst/>
                          <a:latin typeface="黑体" pitchFamily="49" charset="-122"/>
                          <a:ea typeface="黑体" pitchFamily="49" charset="-122"/>
                        </a:rPr>
                        <a:t> </a:t>
                      </a: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D176E"/>
                          </a:solidFill>
                          <a:effectLst/>
                          <a:latin typeface="黑体" pitchFamily="49" charset="-122"/>
                          <a:ea typeface="黑体" pitchFamily="49" charset="-122"/>
                        </a:rPr>
                        <a:t>表面积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D176E"/>
                          </a:solidFill>
                          <a:effectLst/>
                          <a:latin typeface="黑体" pitchFamily="49" charset="-122"/>
                          <a:ea typeface="黑体" pitchFamily="49" charset="-122"/>
                        </a:rPr>
                        <a:t>  </a:t>
                      </a: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D176E"/>
                          </a:solidFill>
                          <a:effectLst/>
                          <a:latin typeface="黑体" pitchFamily="49" charset="-122"/>
                          <a:ea typeface="黑体" pitchFamily="49" charset="-122"/>
                        </a:rPr>
                        <a:t>体积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D176E"/>
                          </a:solidFill>
                          <a:effectLst/>
                          <a:latin typeface="黑体" pitchFamily="49" charset="-122"/>
                          <a:ea typeface="黑体" pitchFamily="49" charset="-122"/>
                        </a:rPr>
                        <a:t> </a:t>
                      </a: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D176E"/>
                          </a:solidFill>
                          <a:effectLst/>
                          <a:latin typeface="黑体" pitchFamily="49" charset="-122"/>
                          <a:ea typeface="黑体" pitchFamily="49" charset="-122"/>
                        </a:rPr>
                        <a:t>表面积与 体积比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9017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  1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厘米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B0703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    6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B0703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    1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B0703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       6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8096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  2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厘米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B0703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   24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B0703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    8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B0703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       3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8017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  4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厘米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B0703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   96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B0703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   64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B0703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      1.5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684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  <p:bldP spid="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Rot="1" noChangeArrowheads="1"/>
          </p:cNvSpPr>
          <p:nvPr/>
        </p:nvSpPr>
        <p:spPr bwMode="auto">
          <a:xfrm>
            <a:off x="250825" y="1974850"/>
            <a:ext cx="8540750" cy="358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3200">
                <a:latin typeface="Times New Roman" pitchFamily="18" charset="0"/>
              </a:rPr>
              <a:t>          </a:t>
            </a:r>
            <a:r>
              <a:rPr lang="zh-CN" altLang="en-US" sz="3200" b="1">
                <a:latin typeface="Times New Roman" pitchFamily="18" charset="0"/>
              </a:rPr>
              <a:t>细胞长大需要靠</a:t>
            </a:r>
            <a:r>
              <a:rPr lang="zh-CN" altLang="en-US" sz="3200" b="1">
                <a:solidFill>
                  <a:srgbClr val="FF3300"/>
                </a:solidFill>
                <a:latin typeface="Times New Roman" pitchFamily="18" charset="0"/>
              </a:rPr>
              <a:t>细胞表面</a:t>
            </a:r>
            <a:r>
              <a:rPr lang="zh-CN" altLang="en-US" sz="3200" b="1">
                <a:latin typeface="Times New Roman" pitchFamily="18" charset="0"/>
              </a:rPr>
              <a:t>从外界吸收营养物质，表面积越大吸收的营养物质越多，而随着细胞的长大，其</a:t>
            </a:r>
            <a:r>
              <a:rPr lang="zh-CN" altLang="en-US" sz="3200" b="1">
                <a:solidFill>
                  <a:srgbClr val="FF3300"/>
                </a:solidFill>
                <a:latin typeface="Times New Roman" pitchFamily="18" charset="0"/>
              </a:rPr>
              <a:t>表面积与体积之比却在变小，即表面积增大没有体积增大的多，</a:t>
            </a:r>
            <a:r>
              <a:rPr lang="zh-CN" altLang="en-US" sz="3200" b="1">
                <a:latin typeface="Times New Roman" pitchFamily="18" charset="0"/>
              </a:rPr>
              <a:t>这必然会影响细胞营养物质的吸收，使细胞得不到足够的营养物质，因此，细胞只能长到一定的大小。 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01613" y="219075"/>
            <a:ext cx="6157912" cy="650875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omic Sans MS" pitchFamily="66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latin typeface="Times New Roman" pitchFamily="18" charset="0"/>
                <a:ea typeface="黑体" pitchFamily="49" charset="-122"/>
              </a:rPr>
              <a:t>细胞为什么不能无限的长大？</a:t>
            </a:r>
          </a:p>
        </p:txBody>
      </p:sp>
    </p:spTree>
    <p:extLst>
      <p:ext uri="{BB962C8B-B14F-4D97-AF65-F5344CB8AC3E}">
        <p14:creationId xmlns:p14="http://schemas.microsoft.com/office/powerpoint/2010/main" val="3298725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1414</Words>
  <Application>Microsoft Office PowerPoint</Application>
  <PresentationFormat>全屏显示(4:3)</PresentationFormat>
  <Paragraphs>192</Paragraphs>
  <Slides>29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</cp:revision>
  <dcterms:created xsi:type="dcterms:W3CDTF">2018-11-07T04:43:10Z</dcterms:created>
  <dcterms:modified xsi:type="dcterms:W3CDTF">2018-11-07T04:44:24Z</dcterms:modified>
</cp:coreProperties>
</file>